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25" r:id="rId2"/>
    <p:sldId id="279" r:id="rId3"/>
    <p:sldId id="3044" r:id="rId4"/>
    <p:sldId id="3154" r:id="rId5"/>
    <p:sldId id="290" r:id="rId6"/>
    <p:sldId id="3160" r:id="rId7"/>
    <p:sldId id="3159" r:id="rId8"/>
    <p:sldId id="3158" r:id="rId9"/>
    <p:sldId id="3185" r:id="rId10"/>
    <p:sldId id="3155" r:id="rId11"/>
    <p:sldId id="3161" r:id="rId12"/>
    <p:sldId id="304" r:id="rId13"/>
    <p:sldId id="3162" r:id="rId14"/>
    <p:sldId id="3156" r:id="rId15"/>
    <p:sldId id="3167" r:id="rId16"/>
    <p:sldId id="3163" r:id="rId17"/>
    <p:sldId id="3164" r:id="rId18"/>
    <p:sldId id="3165" r:id="rId19"/>
    <p:sldId id="3166" r:id="rId20"/>
    <p:sldId id="3168" r:id="rId21"/>
    <p:sldId id="3169" r:id="rId22"/>
    <p:sldId id="3170" r:id="rId23"/>
    <p:sldId id="3171" r:id="rId24"/>
    <p:sldId id="3172" r:id="rId25"/>
    <p:sldId id="3174" r:id="rId26"/>
    <p:sldId id="3157" r:id="rId27"/>
    <p:sldId id="3175" r:id="rId28"/>
    <p:sldId id="3177" r:id="rId29"/>
    <p:sldId id="3178" r:id="rId30"/>
    <p:sldId id="3180" r:id="rId31"/>
    <p:sldId id="3179" r:id="rId32"/>
    <p:sldId id="3153" r:id="rId33"/>
    <p:sldId id="3176" r:id="rId34"/>
    <p:sldId id="3184" r:id="rId35"/>
    <p:sldId id="3183" r:id="rId36"/>
    <p:sldId id="3182" r:id="rId37"/>
    <p:sldId id="3181" r:id="rId38"/>
    <p:sldId id="314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572298-DA63-96B3-3734-40226D466B04}" name="Simone Tureck" initials="ST" userId="S::simone@jbay.org::c333c242-52b9-4ce6-9af8-259ca67390cb" providerId="AD"/>
  <p188:author id="{C346BDB0-C945-4FF4-ED9E-F92D9C61A88E}" name="Amy Lemley" initials="AL" userId="S::amy@jbay.org::bf165d83-a548-49a7-87fc-17abcf1783f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EDF4"/>
    <a:srgbClr val="112F3D"/>
    <a:srgbClr val="549AAB"/>
    <a:srgbClr val="F1995D"/>
    <a:srgbClr val="89BAC5"/>
    <a:srgbClr val="B0D0D8"/>
    <a:srgbClr val="91BEC9"/>
    <a:srgbClr val="79B0BD"/>
    <a:srgbClr val="FF4B4B"/>
    <a:srgbClr val="FF85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91" autoAdjust="0"/>
    <p:restoredTop sz="70085" autoAdjust="0"/>
  </p:normalViewPr>
  <p:slideViewPr>
    <p:cSldViewPr snapToGrid="0">
      <p:cViewPr varScale="1">
        <p:scale>
          <a:sx n="41" d="100"/>
          <a:sy n="41" d="100"/>
        </p:scale>
        <p:origin x="1564" y="28"/>
      </p:cViewPr>
      <p:guideLst/>
    </p:cSldViewPr>
  </p:slideViewPr>
  <p:notesTextViewPr>
    <p:cViewPr>
      <p:scale>
        <a:sx n="1" d="1"/>
        <a:sy n="1" d="1"/>
      </p:scale>
      <p:origin x="0" y="-177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A7EB71-C441-46B3-915A-E7B87521AE2A}" type="doc">
      <dgm:prSet loTypeId="urn:microsoft.com/office/officeart/2008/layout/PictureAccentList" loCatId="list" qsTypeId="urn:microsoft.com/office/officeart/2005/8/quickstyle/simple1" qsCatId="simple" csTypeId="urn:microsoft.com/office/officeart/2005/8/colors/accent2_1" csCatId="accent2" phldr="1"/>
      <dgm:spPr/>
      <dgm:t>
        <a:bodyPr/>
        <a:lstStyle/>
        <a:p>
          <a:endParaRPr lang="en-US"/>
        </a:p>
      </dgm:t>
    </dgm:pt>
    <dgm:pt modelId="{A08E4828-8C2C-4B80-AF3B-BFBAA93C97BD}">
      <dgm:prSet custT="1"/>
      <dgm:spPr/>
      <dgm:t>
        <a:bodyPr/>
        <a:lstStyle/>
        <a:p>
          <a:r>
            <a:rPr lang="en-US" sz="2600" b="0" i="0" dirty="0">
              <a:latin typeface="Century Gothic" panose="020B0502020202020204" pitchFamily="34" charset="0"/>
            </a:rPr>
            <a:t>Taxes provide revenue for federal, local, and state governments to fund: </a:t>
          </a:r>
          <a:endParaRPr lang="en-US" sz="2600" dirty="0">
            <a:latin typeface="Century Gothic" panose="020B0502020202020204" pitchFamily="34" charset="0"/>
          </a:endParaRPr>
        </a:p>
      </dgm:t>
    </dgm:pt>
    <dgm:pt modelId="{F637A2CA-3ABC-488A-BFCC-AE43ADAF04A5}" type="parTrans" cxnId="{71BD97F9-3167-4676-B8A9-82D7C02B6F77}">
      <dgm:prSet/>
      <dgm:spPr/>
      <dgm:t>
        <a:bodyPr/>
        <a:lstStyle/>
        <a:p>
          <a:endParaRPr lang="en-US">
            <a:latin typeface="Century Gothic" panose="020B0502020202020204" pitchFamily="34" charset="0"/>
          </a:endParaRPr>
        </a:p>
      </dgm:t>
    </dgm:pt>
    <dgm:pt modelId="{5D6DE050-9534-4540-A8B2-D4C50A3E80A0}" type="sibTrans" cxnId="{71BD97F9-3167-4676-B8A9-82D7C02B6F77}">
      <dgm:prSet/>
      <dgm:spPr/>
      <dgm:t>
        <a:bodyPr/>
        <a:lstStyle/>
        <a:p>
          <a:endParaRPr lang="en-US">
            <a:latin typeface="Century Gothic" panose="020B0502020202020204" pitchFamily="34" charset="0"/>
          </a:endParaRPr>
        </a:p>
      </dgm:t>
    </dgm:pt>
    <dgm:pt modelId="{9475B21C-24DE-49C2-AEF0-168BF0D718B6}">
      <dgm:prSet custT="1"/>
      <dgm:spPr/>
      <dgm:t>
        <a:bodyPr/>
        <a:lstStyle/>
        <a:p>
          <a:r>
            <a:rPr lang="en-US" sz="2400" b="1" i="0" dirty="0">
              <a:solidFill>
                <a:schemeClr val="accent2"/>
              </a:solidFill>
              <a:latin typeface="Century Gothic" panose="020B0502020202020204" pitchFamily="34" charset="0"/>
            </a:rPr>
            <a:t>Essential services </a:t>
          </a:r>
          <a:r>
            <a:rPr lang="en-US" sz="2400" b="0" i="0" dirty="0">
              <a:latin typeface="Century Gothic" panose="020B0502020202020204" pitchFamily="34" charset="0"/>
            </a:rPr>
            <a:t>intended to benefit </a:t>
          </a:r>
          <a:r>
            <a:rPr lang="en-US" sz="2400" b="1" i="0" dirty="0">
              <a:solidFill>
                <a:srgbClr val="549AAB"/>
              </a:solidFill>
              <a:latin typeface="Century Gothic" panose="020B0502020202020204" pitchFamily="34" charset="0"/>
            </a:rPr>
            <a:t>all citizens</a:t>
          </a:r>
          <a:endParaRPr lang="en-US" sz="2400" b="1" dirty="0">
            <a:solidFill>
              <a:srgbClr val="549AAB"/>
            </a:solidFill>
            <a:latin typeface="Century Gothic" panose="020B0502020202020204" pitchFamily="34" charset="0"/>
          </a:endParaRPr>
        </a:p>
      </dgm:t>
    </dgm:pt>
    <dgm:pt modelId="{383A52AD-8A0F-406F-9D9E-56CB7645027E}" type="parTrans" cxnId="{22769200-3392-4D13-A10D-9BFD110E9E37}">
      <dgm:prSet/>
      <dgm:spPr/>
      <dgm:t>
        <a:bodyPr/>
        <a:lstStyle/>
        <a:p>
          <a:endParaRPr lang="en-US">
            <a:latin typeface="Century Gothic" panose="020B0502020202020204" pitchFamily="34" charset="0"/>
          </a:endParaRPr>
        </a:p>
      </dgm:t>
    </dgm:pt>
    <dgm:pt modelId="{85007599-AE58-4B07-83CF-3D31293480D0}" type="sibTrans" cxnId="{22769200-3392-4D13-A10D-9BFD110E9E37}">
      <dgm:prSet/>
      <dgm:spPr/>
      <dgm:t>
        <a:bodyPr/>
        <a:lstStyle/>
        <a:p>
          <a:endParaRPr lang="en-US">
            <a:latin typeface="Century Gothic" panose="020B0502020202020204" pitchFamily="34" charset="0"/>
          </a:endParaRPr>
        </a:p>
      </dgm:t>
    </dgm:pt>
    <dgm:pt modelId="{0E8881F3-FD8C-4A2C-BDAB-070657363656}">
      <dgm:prSet custT="1"/>
      <dgm:spPr/>
      <dgm:t>
        <a:bodyPr/>
        <a:lstStyle/>
        <a:p>
          <a:r>
            <a:rPr lang="en-US" sz="2000" b="0" i="0" dirty="0">
              <a:latin typeface="Century Gothic" panose="020B0502020202020204" pitchFamily="34" charset="0"/>
            </a:rPr>
            <a:t>E.g. defense, highways, police, a justice system</a:t>
          </a:r>
          <a:endParaRPr lang="en-US" sz="2000" dirty="0">
            <a:latin typeface="Century Gothic" panose="020B0502020202020204" pitchFamily="34" charset="0"/>
          </a:endParaRPr>
        </a:p>
      </dgm:t>
    </dgm:pt>
    <dgm:pt modelId="{BD61A3B2-72B0-432A-A8EA-86B28B324040}" type="parTrans" cxnId="{92F8B345-926D-45D1-A8D5-F58FBC5F2C1E}">
      <dgm:prSet/>
      <dgm:spPr/>
      <dgm:t>
        <a:bodyPr/>
        <a:lstStyle/>
        <a:p>
          <a:endParaRPr lang="en-US">
            <a:latin typeface="Century Gothic" panose="020B0502020202020204" pitchFamily="34" charset="0"/>
          </a:endParaRPr>
        </a:p>
      </dgm:t>
    </dgm:pt>
    <dgm:pt modelId="{7AAAD63A-4FAC-457A-931E-B48FC7EA5E7C}" type="sibTrans" cxnId="{92F8B345-926D-45D1-A8D5-F58FBC5F2C1E}">
      <dgm:prSet/>
      <dgm:spPr/>
      <dgm:t>
        <a:bodyPr/>
        <a:lstStyle/>
        <a:p>
          <a:endParaRPr lang="en-US">
            <a:latin typeface="Century Gothic" panose="020B0502020202020204" pitchFamily="34" charset="0"/>
          </a:endParaRPr>
        </a:p>
      </dgm:t>
    </dgm:pt>
    <dgm:pt modelId="{94B055BF-40D4-4229-B4F3-430272A8C147}">
      <dgm:prSet custT="1"/>
      <dgm:spPr/>
      <dgm:t>
        <a:bodyPr/>
        <a:lstStyle/>
        <a:p>
          <a:r>
            <a:rPr lang="en-US" sz="2400" b="1" i="0" dirty="0">
              <a:solidFill>
                <a:schemeClr val="accent2"/>
              </a:solidFill>
              <a:latin typeface="Century Gothic" panose="020B0502020202020204" pitchFamily="34" charset="0"/>
            </a:rPr>
            <a:t>Programs and services </a:t>
          </a:r>
          <a:r>
            <a:rPr lang="en-US" sz="2400" b="0" i="0" dirty="0">
              <a:latin typeface="Century Gothic" panose="020B0502020202020204" pitchFamily="34" charset="0"/>
            </a:rPr>
            <a:t>that benefit </a:t>
          </a:r>
          <a:r>
            <a:rPr lang="en-US" sz="2400" b="1" i="0" dirty="0">
              <a:solidFill>
                <a:srgbClr val="549AAB"/>
              </a:solidFill>
              <a:latin typeface="Century Gothic" panose="020B0502020202020204" pitchFamily="34" charset="0"/>
            </a:rPr>
            <a:t>certain citizens</a:t>
          </a:r>
          <a:endParaRPr lang="en-US" sz="2400" b="1" dirty="0">
            <a:solidFill>
              <a:srgbClr val="549AAB"/>
            </a:solidFill>
            <a:latin typeface="Century Gothic" panose="020B0502020202020204" pitchFamily="34" charset="0"/>
          </a:endParaRPr>
        </a:p>
      </dgm:t>
    </dgm:pt>
    <dgm:pt modelId="{1B919D88-B9AB-497E-A629-C960B1CC9598}" type="parTrans" cxnId="{B40463EA-1184-45DB-BE56-E290308D850B}">
      <dgm:prSet/>
      <dgm:spPr/>
      <dgm:t>
        <a:bodyPr/>
        <a:lstStyle/>
        <a:p>
          <a:endParaRPr lang="en-US">
            <a:latin typeface="Century Gothic" panose="020B0502020202020204" pitchFamily="34" charset="0"/>
          </a:endParaRPr>
        </a:p>
      </dgm:t>
    </dgm:pt>
    <dgm:pt modelId="{B7F8303C-CD6E-4CA3-9FEC-4C718C92ED4F}" type="sibTrans" cxnId="{B40463EA-1184-45DB-BE56-E290308D850B}">
      <dgm:prSet/>
      <dgm:spPr/>
      <dgm:t>
        <a:bodyPr/>
        <a:lstStyle/>
        <a:p>
          <a:endParaRPr lang="en-US">
            <a:latin typeface="Century Gothic" panose="020B0502020202020204" pitchFamily="34" charset="0"/>
          </a:endParaRPr>
        </a:p>
      </dgm:t>
    </dgm:pt>
    <dgm:pt modelId="{95F754D5-25A4-410E-97C9-E36629D43919}">
      <dgm:prSet custT="1"/>
      <dgm:spPr/>
      <dgm:t>
        <a:bodyPr/>
        <a:lstStyle/>
        <a:p>
          <a:r>
            <a:rPr lang="en-US" sz="2000" b="0" i="0" dirty="0">
              <a:latin typeface="Century Gothic" panose="020B0502020202020204" pitchFamily="34" charset="0"/>
            </a:rPr>
            <a:t>E.g. health, welfare, social services, job training, schools, parks</a:t>
          </a:r>
          <a:endParaRPr lang="en-US" sz="2000" dirty="0">
            <a:latin typeface="Century Gothic" panose="020B0502020202020204" pitchFamily="34" charset="0"/>
          </a:endParaRPr>
        </a:p>
      </dgm:t>
    </dgm:pt>
    <dgm:pt modelId="{095F3C97-8FA2-4FA7-846D-BC848B3330E2}" type="parTrans" cxnId="{8C59DD16-307D-45AE-B343-51A92B30A6B4}">
      <dgm:prSet/>
      <dgm:spPr/>
      <dgm:t>
        <a:bodyPr/>
        <a:lstStyle/>
        <a:p>
          <a:endParaRPr lang="en-US">
            <a:latin typeface="Century Gothic" panose="020B0502020202020204" pitchFamily="34" charset="0"/>
          </a:endParaRPr>
        </a:p>
      </dgm:t>
    </dgm:pt>
    <dgm:pt modelId="{C0549559-B2FC-4815-A275-A0555AB991C2}" type="sibTrans" cxnId="{8C59DD16-307D-45AE-B343-51A92B30A6B4}">
      <dgm:prSet/>
      <dgm:spPr/>
      <dgm:t>
        <a:bodyPr/>
        <a:lstStyle/>
        <a:p>
          <a:endParaRPr lang="en-US">
            <a:latin typeface="Century Gothic" panose="020B0502020202020204" pitchFamily="34" charset="0"/>
          </a:endParaRPr>
        </a:p>
      </dgm:t>
    </dgm:pt>
    <dgm:pt modelId="{D11C7EA7-AEC5-4CA2-8E7A-5ED83C47B76A}" type="pres">
      <dgm:prSet presAssocID="{25A7EB71-C441-46B3-915A-E7B87521AE2A}" presName="layout" presStyleCnt="0">
        <dgm:presLayoutVars>
          <dgm:chMax/>
          <dgm:chPref/>
          <dgm:dir/>
          <dgm:animOne val="branch"/>
          <dgm:animLvl val="lvl"/>
          <dgm:resizeHandles/>
        </dgm:presLayoutVars>
      </dgm:prSet>
      <dgm:spPr/>
    </dgm:pt>
    <dgm:pt modelId="{DCCB1170-7DC6-4952-94EB-B0A8B425FCD2}" type="pres">
      <dgm:prSet presAssocID="{A08E4828-8C2C-4B80-AF3B-BFBAA93C97BD}" presName="root" presStyleCnt="0">
        <dgm:presLayoutVars>
          <dgm:chMax/>
          <dgm:chPref val="4"/>
        </dgm:presLayoutVars>
      </dgm:prSet>
      <dgm:spPr/>
    </dgm:pt>
    <dgm:pt modelId="{D442C0CF-3E8B-4B65-B9C9-312C9DDF6FF4}" type="pres">
      <dgm:prSet presAssocID="{A08E4828-8C2C-4B80-AF3B-BFBAA93C97BD}" presName="rootComposite" presStyleCnt="0">
        <dgm:presLayoutVars/>
      </dgm:prSet>
      <dgm:spPr/>
    </dgm:pt>
    <dgm:pt modelId="{CA99E6AF-CFD4-42E6-82E1-BAFDB9F35D70}" type="pres">
      <dgm:prSet presAssocID="{A08E4828-8C2C-4B80-AF3B-BFBAA93C97BD}" presName="rootText" presStyleLbl="node0" presStyleIdx="0" presStyleCnt="1">
        <dgm:presLayoutVars>
          <dgm:chMax/>
          <dgm:chPref val="4"/>
        </dgm:presLayoutVars>
      </dgm:prSet>
      <dgm:spPr/>
    </dgm:pt>
    <dgm:pt modelId="{9673D917-066D-4E95-8D46-AECC0C9E9776}" type="pres">
      <dgm:prSet presAssocID="{A08E4828-8C2C-4B80-AF3B-BFBAA93C97BD}" presName="childShape" presStyleCnt="0">
        <dgm:presLayoutVars>
          <dgm:chMax val="0"/>
          <dgm:chPref val="0"/>
        </dgm:presLayoutVars>
      </dgm:prSet>
      <dgm:spPr/>
    </dgm:pt>
    <dgm:pt modelId="{F9F24A88-ED69-4DA2-866A-44A53B33FAFC}" type="pres">
      <dgm:prSet presAssocID="{9475B21C-24DE-49C2-AEF0-168BF0D718B6}" presName="childComposite" presStyleCnt="0">
        <dgm:presLayoutVars>
          <dgm:chMax val="0"/>
          <dgm:chPref val="0"/>
        </dgm:presLayoutVars>
      </dgm:prSet>
      <dgm:spPr/>
    </dgm:pt>
    <dgm:pt modelId="{40A69117-9353-4778-AFC6-3D6022D8031B}" type="pres">
      <dgm:prSet presAssocID="{9475B21C-24DE-49C2-AEF0-168BF0D718B6}" presName="Image"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lippery Road with solid fill"/>
        </a:ext>
      </dgm:extLst>
    </dgm:pt>
    <dgm:pt modelId="{216DC921-C0FA-4D54-9402-33A894E98EFC}" type="pres">
      <dgm:prSet presAssocID="{9475B21C-24DE-49C2-AEF0-168BF0D718B6}" presName="childText" presStyleLbl="lnNode1" presStyleIdx="0" presStyleCnt="2">
        <dgm:presLayoutVars>
          <dgm:chMax val="0"/>
          <dgm:chPref val="0"/>
          <dgm:bulletEnabled val="1"/>
        </dgm:presLayoutVars>
      </dgm:prSet>
      <dgm:spPr/>
    </dgm:pt>
    <dgm:pt modelId="{E42620D9-FB85-4F2B-A863-81DBC0B9216B}" type="pres">
      <dgm:prSet presAssocID="{94B055BF-40D4-4229-B4F3-430272A8C147}" presName="childComposite" presStyleCnt="0">
        <dgm:presLayoutVars>
          <dgm:chMax val="0"/>
          <dgm:chPref val="0"/>
        </dgm:presLayoutVars>
      </dgm:prSet>
      <dgm:spPr/>
    </dgm:pt>
    <dgm:pt modelId="{42918E81-EC4B-4072-BE9D-2FA8852F0799}" type="pres">
      <dgm:prSet presAssocID="{94B055BF-40D4-4229-B4F3-430272A8C147}" presName="Image"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choolhouse with solid fill"/>
        </a:ext>
      </dgm:extLst>
    </dgm:pt>
    <dgm:pt modelId="{C6B602FF-BC6C-4833-B05E-C9C24B21E120}" type="pres">
      <dgm:prSet presAssocID="{94B055BF-40D4-4229-B4F3-430272A8C147}" presName="childText" presStyleLbl="lnNode1" presStyleIdx="1" presStyleCnt="2">
        <dgm:presLayoutVars>
          <dgm:chMax val="0"/>
          <dgm:chPref val="0"/>
          <dgm:bulletEnabled val="1"/>
        </dgm:presLayoutVars>
      </dgm:prSet>
      <dgm:spPr/>
    </dgm:pt>
  </dgm:ptLst>
  <dgm:cxnLst>
    <dgm:cxn modelId="{22769200-3392-4D13-A10D-9BFD110E9E37}" srcId="{A08E4828-8C2C-4B80-AF3B-BFBAA93C97BD}" destId="{9475B21C-24DE-49C2-AEF0-168BF0D718B6}" srcOrd="0" destOrd="0" parTransId="{383A52AD-8A0F-406F-9D9E-56CB7645027E}" sibTransId="{85007599-AE58-4B07-83CF-3D31293480D0}"/>
    <dgm:cxn modelId="{8C59DD16-307D-45AE-B343-51A92B30A6B4}" srcId="{94B055BF-40D4-4229-B4F3-430272A8C147}" destId="{95F754D5-25A4-410E-97C9-E36629D43919}" srcOrd="0" destOrd="0" parTransId="{095F3C97-8FA2-4FA7-846D-BC848B3330E2}" sibTransId="{C0549559-B2FC-4815-A275-A0555AB991C2}"/>
    <dgm:cxn modelId="{CBA59A1C-F163-47AA-AA3D-974467E1871B}" type="presOf" srcId="{94B055BF-40D4-4229-B4F3-430272A8C147}" destId="{C6B602FF-BC6C-4833-B05E-C9C24B21E120}" srcOrd="0" destOrd="0" presId="urn:microsoft.com/office/officeart/2008/layout/PictureAccentList"/>
    <dgm:cxn modelId="{4BC0A329-C73D-4DD7-8470-B15F18E83ED3}" type="presOf" srcId="{A08E4828-8C2C-4B80-AF3B-BFBAA93C97BD}" destId="{CA99E6AF-CFD4-42E6-82E1-BAFDB9F35D70}" srcOrd="0" destOrd="0" presId="urn:microsoft.com/office/officeart/2008/layout/PictureAccentList"/>
    <dgm:cxn modelId="{92F8B345-926D-45D1-A8D5-F58FBC5F2C1E}" srcId="{9475B21C-24DE-49C2-AEF0-168BF0D718B6}" destId="{0E8881F3-FD8C-4A2C-BDAB-070657363656}" srcOrd="0" destOrd="0" parTransId="{BD61A3B2-72B0-432A-A8EA-86B28B324040}" sibTransId="{7AAAD63A-4FAC-457A-931E-B48FC7EA5E7C}"/>
    <dgm:cxn modelId="{80138268-9F9A-4E6B-A6A5-0471220D7887}" type="presOf" srcId="{25A7EB71-C441-46B3-915A-E7B87521AE2A}" destId="{D11C7EA7-AEC5-4CA2-8E7A-5ED83C47B76A}" srcOrd="0" destOrd="0" presId="urn:microsoft.com/office/officeart/2008/layout/PictureAccentList"/>
    <dgm:cxn modelId="{00AB1992-23F4-46CA-9591-D241C435A849}" type="presOf" srcId="{9475B21C-24DE-49C2-AEF0-168BF0D718B6}" destId="{216DC921-C0FA-4D54-9402-33A894E98EFC}" srcOrd="0" destOrd="0" presId="urn:microsoft.com/office/officeart/2008/layout/PictureAccentList"/>
    <dgm:cxn modelId="{B40463EA-1184-45DB-BE56-E290308D850B}" srcId="{A08E4828-8C2C-4B80-AF3B-BFBAA93C97BD}" destId="{94B055BF-40D4-4229-B4F3-430272A8C147}" srcOrd="1" destOrd="0" parTransId="{1B919D88-B9AB-497E-A629-C960B1CC9598}" sibTransId="{B7F8303C-CD6E-4CA3-9FEC-4C718C92ED4F}"/>
    <dgm:cxn modelId="{A8E867EA-53F6-4AAD-B2E6-BB0DD3E5D111}" type="presOf" srcId="{95F754D5-25A4-410E-97C9-E36629D43919}" destId="{C6B602FF-BC6C-4833-B05E-C9C24B21E120}" srcOrd="0" destOrd="1" presId="urn:microsoft.com/office/officeart/2008/layout/PictureAccentList"/>
    <dgm:cxn modelId="{40E996F2-C72D-469A-8D31-D7146CDAF580}" type="presOf" srcId="{0E8881F3-FD8C-4A2C-BDAB-070657363656}" destId="{216DC921-C0FA-4D54-9402-33A894E98EFC}" srcOrd="0" destOrd="1" presId="urn:microsoft.com/office/officeart/2008/layout/PictureAccentList"/>
    <dgm:cxn modelId="{71BD97F9-3167-4676-B8A9-82D7C02B6F77}" srcId="{25A7EB71-C441-46B3-915A-E7B87521AE2A}" destId="{A08E4828-8C2C-4B80-AF3B-BFBAA93C97BD}" srcOrd="0" destOrd="0" parTransId="{F637A2CA-3ABC-488A-BFCC-AE43ADAF04A5}" sibTransId="{5D6DE050-9534-4540-A8B2-D4C50A3E80A0}"/>
    <dgm:cxn modelId="{894102E1-72B3-4A2F-BBBB-42451D66D56E}" type="presParOf" srcId="{D11C7EA7-AEC5-4CA2-8E7A-5ED83C47B76A}" destId="{DCCB1170-7DC6-4952-94EB-B0A8B425FCD2}" srcOrd="0" destOrd="0" presId="urn:microsoft.com/office/officeart/2008/layout/PictureAccentList"/>
    <dgm:cxn modelId="{981E91C0-0FD8-437F-8F96-573B66A06E4F}" type="presParOf" srcId="{DCCB1170-7DC6-4952-94EB-B0A8B425FCD2}" destId="{D442C0CF-3E8B-4B65-B9C9-312C9DDF6FF4}" srcOrd="0" destOrd="0" presId="urn:microsoft.com/office/officeart/2008/layout/PictureAccentList"/>
    <dgm:cxn modelId="{6BD66F19-2536-42A5-850B-D1B2923EAD52}" type="presParOf" srcId="{D442C0CF-3E8B-4B65-B9C9-312C9DDF6FF4}" destId="{CA99E6AF-CFD4-42E6-82E1-BAFDB9F35D70}" srcOrd="0" destOrd="0" presId="urn:microsoft.com/office/officeart/2008/layout/PictureAccentList"/>
    <dgm:cxn modelId="{E4FA35AB-6F4E-43C6-9B96-70F264DF57EC}" type="presParOf" srcId="{DCCB1170-7DC6-4952-94EB-B0A8B425FCD2}" destId="{9673D917-066D-4E95-8D46-AECC0C9E9776}" srcOrd="1" destOrd="0" presId="urn:microsoft.com/office/officeart/2008/layout/PictureAccentList"/>
    <dgm:cxn modelId="{45455B6E-593F-4EF0-9D5B-B5AD5AC8436B}" type="presParOf" srcId="{9673D917-066D-4E95-8D46-AECC0C9E9776}" destId="{F9F24A88-ED69-4DA2-866A-44A53B33FAFC}" srcOrd="0" destOrd="0" presId="urn:microsoft.com/office/officeart/2008/layout/PictureAccentList"/>
    <dgm:cxn modelId="{B4D931A9-CFD5-46B1-A34F-6E13681456BB}" type="presParOf" srcId="{F9F24A88-ED69-4DA2-866A-44A53B33FAFC}" destId="{40A69117-9353-4778-AFC6-3D6022D8031B}" srcOrd="0" destOrd="0" presId="urn:microsoft.com/office/officeart/2008/layout/PictureAccentList"/>
    <dgm:cxn modelId="{5BA9C1DB-57D9-48AB-AAFA-313B2BECAC2C}" type="presParOf" srcId="{F9F24A88-ED69-4DA2-866A-44A53B33FAFC}" destId="{216DC921-C0FA-4D54-9402-33A894E98EFC}" srcOrd="1" destOrd="0" presId="urn:microsoft.com/office/officeart/2008/layout/PictureAccentList"/>
    <dgm:cxn modelId="{11A9CC09-39AD-4C05-8F0D-579F043255F8}" type="presParOf" srcId="{9673D917-066D-4E95-8D46-AECC0C9E9776}" destId="{E42620D9-FB85-4F2B-A863-81DBC0B9216B}" srcOrd="1" destOrd="0" presId="urn:microsoft.com/office/officeart/2008/layout/PictureAccentList"/>
    <dgm:cxn modelId="{D0358B79-77E7-4DFF-9867-05F1E9A5828D}" type="presParOf" srcId="{E42620D9-FB85-4F2B-A863-81DBC0B9216B}" destId="{42918E81-EC4B-4072-BE9D-2FA8852F0799}" srcOrd="0" destOrd="0" presId="urn:microsoft.com/office/officeart/2008/layout/PictureAccentList"/>
    <dgm:cxn modelId="{FB36E73F-F2EC-45B2-93E7-55B4D2B23C03}" type="presParOf" srcId="{E42620D9-FB85-4F2B-A863-81DBC0B9216B}" destId="{C6B602FF-BC6C-4833-B05E-C9C24B21E120}"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AFD975-1EB0-4380-A538-4E5BA551DDDD}" type="doc">
      <dgm:prSet loTypeId="urn:microsoft.com/office/officeart/2008/layout/PictureStrips" loCatId="list" qsTypeId="urn:microsoft.com/office/officeart/2005/8/quickstyle/simple1" qsCatId="simple" csTypeId="urn:microsoft.com/office/officeart/2005/8/colors/accent3_2" csCatId="accent3" phldr="1"/>
      <dgm:spPr/>
      <dgm:t>
        <a:bodyPr/>
        <a:lstStyle/>
        <a:p>
          <a:endParaRPr lang="en-US"/>
        </a:p>
      </dgm:t>
    </dgm:pt>
    <dgm:pt modelId="{8BA665E3-17DA-4469-B0B3-BE0ADDC50DBD}">
      <dgm:prSet custT="1"/>
      <dgm:spPr>
        <a:ln>
          <a:solidFill>
            <a:srgbClr val="549AAB"/>
          </a:solidFill>
        </a:ln>
      </dgm:spPr>
      <dgm:t>
        <a:bodyPr/>
        <a:lstStyle/>
        <a:p>
          <a:r>
            <a:rPr lang="en-US" sz="2000" b="1" i="0" dirty="0">
              <a:solidFill>
                <a:srgbClr val="549AAB"/>
              </a:solidFill>
              <a:latin typeface="Century Gothic" panose="020B0502020202020204" pitchFamily="34" charset="0"/>
            </a:rPr>
            <a:t>You may receive money back from tax credits </a:t>
          </a:r>
          <a:endParaRPr lang="en-US" sz="2000" b="1" dirty="0">
            <a:solidFill>
              <a:srgbClr val="549AAB"/>
            </a:solidFill>
            <a:latin typeface="Century Gothic" panose="020B0502020202020204" pitchFamily="34" charset="0"/>
          </a:endParaRPr>
        </a:p>
      </dgm:t>
    </dgm:pt>
    <dgm:pt modelId="{A08A4457-9AE5-44C7-BB6A-D75D48111383}" type="parTrans" cxnId="{5FCE4272-7F92-4827-BDA6-997342045427}">
      <dgm:prSet/>
      <dgm:spPr/>
      <dgm:t>
        <a:bodyPr/>
        <a:lstStyle/>
        <a:p>
          <a:endParaRPr lang="en-US" sz="2000">
            <a:latin typeface="Century Gothic" panose="020B0502020202020204" pitchFamily="34" charset="0"/>
          </a:endParaRPr>
        </a:p>
      </dgm:t>
    </dgm:pt>
    <dgm:pt modelId="{2C2FF46A-0B5E-456B-AC64-07638DCF2A4C}" type="sibTrans" cxnId="{5FCE4272-7F92-4827-BDA6-997342045427}">
      <dgm:prSet/>
      <dgm:spPr/>
      <dgm:t>
        <a:bodyPr/>
        <a:lstStyle/>
        <a:p>
          <a:endParaRPr lang="en-US" sz="2000">
            <a:latin typeface="Century Gothic" panose="020B0502020202020204" pitchFamily="34" charset="0"/>
          </a:endParaRPr>
        </a:p>
      </dgm:t>
    </dgm:pt>
    <dgm:pt modelId="{F83B7C82-E6A9-4B3C-8A3A-7E6CFFD57A44}">
      <dgm:prSet custT="1"/>
      <dgm:spPr>
        <a:ln>
          <a:solidFill>
            <a:schemeClr val="accent2"/>
          </a:solidFill>
        </a:ln>
      </dgm:spPr>
      <dgm:t>
        <a:bodyPr/>
        <a:lstStyle/>
        <a:p>
          <a:r>
            <a:rPr lang="en-US" sz="2000" b="0" i="0" dirty="0">
              <a:latin typeface="Century Gothic" panose="020B0502020202020204" pitchFamily="34" charset="0"/>
            </a:rPr>
            <a:t>Tax filing is how you access state or federal relief</a:t>
          </a:r>
          <a:endParaRPr lang="en-US" sz="2000" dirty="0">
            <a:latin typeface="Century Gothic" panose="020B0502020202020204" pitchFamily="34" charset="0"/>
          </a:endParaRPr>
        </a:p>
      </dgm:t>
    </dgm:pt>
    <dgm:pt modelId="{3FE65BC6-5036-46C1-8630-15811CC16A26}" type="parTrans" cxnId="{3EE0C24B-08DE-4B31-B623-10E8360B9AAB}">
      <dgm:prSet/>
      <dgm:spPr/>
      <dgm:t>
        <a:bodyPr/>
        <a:lstStyle/>
        <a:p>
          <a:endParaRPr lang="en-US" sz="2000">
            <a:latin typeface="Century Gothic" panose="020B0502020202020204" pitchFamily="34" charset="0"/>
          </a:endParaRPr>
        </a:p>
      </dgm:t>
    </dgm:pt>
    <dgm:pt modelId="{B50A9FEB-FE29-4A1B-8236-31986D1A38DE}" type="sibTrans" cxnId="{3EE0C24B-08DE-4B31-B623-10E8360B9AAB}">
      <dgm:prSet/>
      <dgm:spPr/>
      <dgm:t>
        <a:bodyPr/>
        <a:lstStyle/>
        <a:p>
          <a:endParaRPr lang="en-US" sz="2000">
            <a:latin typeface="Century Gothic" panose="020B0502020202020204" pitchFamily="34" charset="0"/>
          </a:endParaRPr>
        </a:p>
      </dgm:t>
    </dgm:pt>
    <dgm:pt modelId="{4E4A47E7-D69A-4E72-AE3E-F22B7E9521C8}">
      <dgm:prSet custT="1"/>
      <dgm:spPr>
        <a:ln>
          <a:solidFill>
            <a:schemeClr val="accent2"/>
          </a:solidFill>
        </a:ln>
      </dgm:spPr>
      <dgm:t>
        <a:bodyPr/>
        <a:lstStyle/>
        <a:p>
          <a:r>
            <a:rPr lang="en-US" sz="2000" b="0" i="0" dirty="0">
              <a:latin typeface="Century Gothic" panose="020B0502020202020204" pitchFamily="34" charset="0"/>
            </a:rPr>
            <a:t>Simplifies access to student financial aid</a:t>
          </a:r>
          <a:endParaRPr lang="en-US" sz="2000" dirty="0">
            <a:latin typeface="Century Gothic" panose="020B0502020202020204" pitchFamily="34" charset="0"/>
          </a:endParaRPr>
        </a:p>
      </dgm:t>
    </dgm:pt>
    <dgm:pt modelId="{8FCA6B77-84CF-413F-894E-C018355CFE24}" type="parTrans" cxnId="{8F907068-2814-4D9B-B6CE-2D295F5E5B04}">
      <dgm:prSet/>
      <dgm:spPr/>
      <dgm:t>
        <a:bodyPr/>
        <a:lstStyle/>
        <a:p>
          <a:endParaRPr lang="en-US" sz="2000">
            <a:latin typeface="Century Gothic" panose="020B0502020202020204" pitchFamily="34" charset="0"/>
          </a:endParaRPr>
        </a:p>
      </dgm:t>
    </dgm:pt>
    <dgm:pt modelId="{3014F9BE-222C-4242-ADA2-B7754155FADA}" type="sibTrans" cxnId="{8F907068-2814-4D9B-B6CE-2D295F5E5B04}">
      <dgm:prSet/>
      <dgm:spPr/>
      <dgm:t>
        <a:bodyPr/>
        <a:lstStyle/>
        <a:p>
          <a:endParaRPr lang="en-US" sz="2000">
            <a:latin typeface="Century Gothic" panose="020B0502020202020204" pitchFamily="34" charset="0"/>
          </a:endParaRPr>
        </a:p>
      </dgm:t>
    </dgm:pt>
    <dgm:pt modelId="{5A195C7C-8833-4A29-A5BD-24E53EC6EAAD}">
      <dgm:prSet custT="1"/>
      <dgm:spPr>
        <a:ln>
          <a:solidFill>
            <a:schemeClr val="accent2"/>
          </a:solidFill>
        </a:ln>
      </dgm:spPr>
      <dgm:t>
        <a:bodyPr/>
        <a:lstStyle/>
        <a:p>
          <a:r>
            <a:rPr lang="en-US" sz="2000" b="0" i="0" dirty="0">
              <a:latin typeface="Century Gothic" panose="020B0502020202020204" pitchFamily="34" charset="0"/>
            </a:rPr>
            <a:t>Important independent living skill</a:t>
          </a:r>
          <a:endParaRPr lang="en-US" sz="2000" dirty="0">
            <a:latin typeface="Century Gothic" panose="020B0502020202020204" pitchFamily="34" charset="0"/>
          </a:endParaRPr>
        </a:p>
      </dgm:t>
    </dgm:pt>
    <dgm:pt modelId="{8B5C3AF5-E4F2-466B-AA58-81B066568B07}" type="parTrans" cxnId="{A6EA2180-67B4-474D-8051-DFAEB45F474D}">
      <dgm:prSet/>
      <dgm:spPr/>
      <dgm:t>
        <a:bodyPr/>
        <a:lstStyle/>
        <a:p>
          <a:endParaRPr lang="en-US" sz="2000">
            <a:latin typeface="Century Gothic" panose="020B0502020202020204" pitchFamily="34" charset="0"/>
          </a:endParaRPr>
        </a:p>
      </dgm:t>
    </dgm:pt>
    <dgm:pt modelId="{D4329FC1-6483-4331-A052-E8718DCC1D3F}" type="sibTrans" cxnId="{A6EA2180-67B4-474D-8051-DFAEB45F474D}">
      <dgm:prSet/>
      <dgm:spPr/>
      <dgm:t>
        <a:bodyPr/>
        <a:lstStyle/>
        <a:p>
          <a:endParaRPr lang="en-US" sz="2000">
            <a:latin typeface="Century Gothic" panose="020B0502020202020204" pitchFamily="34" charset="0"/>
          </a:endParaRPr>
        </a:p>
      </dgm:t>
    </dgm:pt>
    <dgm:pt modelId="{0FC3A665-A69B-4223-8A65-273DAE5996B1}">
      <dgm:prSet custT="1"/>
      <dgm:spPr>
        <a:ln>
          <a:solidFill>
            <a:schemeClr val="accent2"/>
          </a:solidFill>
        </a:ln>
      </dgm:spPr>
      <dgm:t>
        <a:bodyPr/>
        <a:lstStyle/>
        <a:p>
          <a:r>
            <a:rPr lang="en-US" sz="2000" b="0" i="0" dirty="0">
              <a:latin typeface="Century Gothic" panose="020B0502020202020204" pitchFamily="34" charset="0"/>
            </a:rPr>
            <a:t>Does not impact eligibility for mainstream public benefit programs</a:t>
          </a:r>
          <a:endParaRPr lang="en-US" sz="2000" dirty="0">
            <a:latin typeface="Century Gothic" panose="020B0502020202020204" pitchFamily="34" charset="0"/>
          </a:endParaRPr>
        </a:p>
      </dgm:t>
    </dgm:pt>
    <dgm:pt modelId="{09CA8668-BCB3-4552-92A2-B062C49FB5B2}" type="parTrans" cxnId="{CAB6EC42-77C1-4526-A0AA-E6E250CBAFB3}">
      <dgm:prSet/>
      <dgm:spPr/>
      <dgm:t>
        <a:bodyPr/>
        <a:lstStyle/>
        <a:p>
          <a:endParaRPr lang="en-US" sz="2000">
            <a:latin typeface="Century Gothic" panose="020B0502020202020204" pitchFamily="34" charset="0"/>
          </a:endParaRPr>
        </a:p>
      </dgm:t>
    </dgm:pt>
    <dgm:pt modelId="{92C4AA7A-572F-4CD0-82BC-3143FCED9E06}" type="sibTrans" cxnId="{CAB6EC42-77C1-4526-A0AA-E6E250CBAFB3}">
      <dgm:prSet/>
      <dgm:spPr/>
      <dgm:t>
        <a:bodyPr/>
        <a:lstStyle/>
        <a:p>
          <a:endParaRPr lang="en-US" sz="2000">
            <a:latin typeface="Century Gothic" panose="020B0502020202020204" pitchFamily="34" charset="0"/>
          </a:endParaRPr>
        </a:p>
      </dgm:t>
    </dgm:pt>
    <dgm:pt modelId="{39943F61-2612-4D05-A3C8-9CE0613284E8}">
      <dgm:prSet custT="1"/>
      <dgm:spPr>
        <a:ln>
          <a:solidFill>
            <a:schemeClr val="accent2"/>
          </a:solidFill>
        </a:ln>
      </dgm:spPr>
      <dgm:t>
        <a:bodyPr/>
        <a:lstStyle/>
        <a:p>
          <a:r>
            <a:rPr lang="en-US" sz="2000" b="0" i="0" dirty="0">
              <a:latin typeface="Century Gothic" panose="020B0502020202020204" pitchFamily="34" charset="0"/>
            </a:rPr>
            <a:t>Establishes official income for the determination of public benefits</a:t>
          </a:r>
          <a:endParaRPr lang="en-US" sz="2000" dirty="0">
            <a:latin typeface="Century Gothic" panose="020B0502020202020204" pitchFamily="34" charset="0"/>
          </a:endParaRPr>
        </a:p>
      </dgm:t>
    </dgm:pt>
    <dgm:pt modelId="{AFE5FA11-7261-412F-9A81-C36D4934AC55}" type="parTrans" cxnId="{8667E8D9-5C80-4886-9E64-83A50871C322}">
      <dgm:prSet/>
      <dgm:spPr/>
      <dgm:t>
        <a:bodyPr/>
        <a:lstStyle/>
        <a:p>
          <a:endParaRPr lang="en-US" sz="2000">
            <a:latin typeface="Century Gothic" panose="020B0502020202020204" pitchFamily="34" charset="0"/>
          </a:endParaRPr>
        </a:p>
      </dgm:t>
    </dgm:pt>
    <dgm:pt modelId="{75131BC9-9582-44D3-9A8C-086F27D765B9}" type="sibTrans" cxnId="{8667E8D9-5C80-4886-9E64-83A50871C322}">
      <dgm:prSet/>
      <dgm:spPr/>
      <dgm:t>
        <a:bodyPr/>
        <a:lstStyle/>
        <a:p>
          <a:endParaRPr lang="en-US" sz="2000">
            <a:latin typeface="Century Gothic" panose="020B0502020202020204" pitchFamily="34" charset="0"/>
          </a:endParaRPr>
        </a:p>
      </dgm:t>
    </dgm:pt>
    <dgm:pt modelId="{A8EFE2E0-6643-4FD1-A74C-3926CAB9D21E}" type="pres">
      <dgm:prSet presAssocID="{54AFD975-1EB0-4380-A538-4E5BA551DDDD}" presName="Name0" presStyleCnt="0">
        <dgm:presLayoutVars>
          <dgm:dir/>
          <dgm:resizeHandles val="exact"/>
        </dgm:presLayoutVars>
      </dgm:prSet>
      <dgm:spPr/>
    </dgm:pt>
    <dgm:pt modelId="{86F40C0E-58AF-4616-9745-E51F95CFFE7D}" type="pres">
      <dgm:prSet presAssocID="{8BA665E3-17DA-4469-B0B3-BE0ADDC50DBD}" presName="composite" presStyleCnt="0"/>
      <dgm:spPr/>
    </dgm:pt>
    <dgm:pt modelId="{87979825-CBD2-4AD0-A167-A368B344EFF0}" type="pres">
      <dgm:prSet presAssocID="{8BA665E3-17DA-4469-B0B3-BE0ADDC50DBD}" presName="rect1" presStyleLbl="trAlignAcc1" presStyleIdx="0" presStyleCnt="6">
        <dgm:presLayoutVars>
          <dgm:bulletEnabled val="1"/>
        </dgm:presLayoutVars>
      </dgm:prSet>
      <dgm:spPr/>
    </dgm:pt>
    <dgm:pt modelId="{ADB171B7-2D7B-4113-B8E9-DED4668DA958}" type="pres">
      <dgm:prSet presAssocID="{8BA665E3-17DA-4469-B0B3-BE0ADDC50DBD}" presName="rect2" presStyleLbl="fgImgPlac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Money with solid fill"/>
        </a:ext>
      </dgm:extLst>
    </dgm:pt>
    <dgm:pt modelId="{DF005BA2-22E9-4980-A407-34E118A760DF}" type="pres">
      <dgm:prSet presAssocID="{2C2FF46A-0B5E-456B-AC64-07638DCF2A4C}" presName="sibTrans" presStyleCnt="0"/>
      <dgm:spPr/>
    </dgm:pt>
    <dgm:pt modelId="{B67466B5-9D77-496A-80F9-6CD64626344B}" type="pres">
      <dgm:prSet presAssocID="{F83B7C82-E6A9-4B3C-8A3A-7E6CFFD57A44}" presName="composite" presStyleCnt="0"/>
      <dgm:spPr/>
    </dgm:pt>
    <dgm:pt modelId="{4E9B5AFB-65B1-4741-8B74-BFF3E1D9738A}" type="pres">
      <dgm:prSet presAssocID="{F83B7C82-E6A9-4B3C-8A3A-7E6CFFD57A44}" presName="rect1" presStyleLbl="trAlignAcc1" presStyleIdx="1" presStyleCnt="6">
        <dgm:presLayoutVars>
          <dgm:bulletEnabled val="1"/>
        </dgm:presLayoutVars>
      </dgm:prSet>
      <dgm:spPr/>
    </dgm:pt>
    <dgm:pt modelId="{47A9B10A-FC56-450C-B8AF-649AF07C5155}" type="pres">
      <dgm:prSet presAssocID="{F83B7C82-E6A9-4B3C-8A3A-7E6CFFD57A44}" presName="rect2" presStyleLbl="fgImgPlace1" presStyleIdx="1" presStyleCnt="6"/>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pt>
    <dgm:pt modelId="{FB9C3AE0-B20F-4D5D-9EF9-7F56DC45BABD}" type="pres">
      <dgm:prSet presAssocID="{B50A9FEB-FE29-4A1B-8236-31986D1A38DE}" presName="sibTrans" presStyleCnt="0"/>
      <dgm:spPr/>
    </dgm:pt>
    <dgm:pt modelId="{52AD4A5F-64FE-496F-83BB-BD410171CD83}" type="pres">
      <dgm:prSet presAssocID="{4E4A47E7-D69A-4E72-AE3E-F22B7E9521C8}" presName="composite" presStyleCnt="0"/>
      <dgm:spPr/>
    </dgm:pt>
    <dgm:pt modelId="{52C5FAB4-F735-4125-B2CB-F28E6F7E1BED}" type="pres">
      <dgm:prSet presAssocID="{4E4A47E7-D69A-4E72-AE3E-F22B7E9521C8}" presName="rect1" presStyleLbl="trAlignAcc1" presStyleIdx="2" presStyleCnt="6">
        <dgm:presLayoutVars>
          <dgm:bulletEnabled val="1"/>
        </dgm:presLayoutVars>
      </dgm:prSet>
      <dgm:spPr/>
    </dgm:pt>
    <dgm:pt modelId="{7A35479B-0AE0-465F-95E9-88248E7FE8BF}" type="pres">
      <dgm:prSet presAssocID="{4E4A47E7-D69A-4E72-AE3E-F22B7E9521C8}" presName="rect2" presStyleLbl="fgImgPlace1" presStyleIdx="2" presStyleCnt="6"/>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dgm:spPr>
    </dgm:pt>
    <dgm:pt modelId="{3A0FF119-9C31-4165-AE0A-160A77B1255B}" type="pres">
      <dgm:prSet presAssocID="{3014F9BE-222C-4242-ADA2-B7754155FADA}" presName="sibTrans" presStyleCnt="0"/>
      <dgm:spPr/>
    </dgm:pt>
    <dgm:pt modelId="{700FBF7D-D611-4798-B026-2E852B118A85}" type="pres">
      <dgm:prSet presAssocID="{0FC3A665-A69B-4223-8A65-273DAE5996B1}" presName="composite" presStyleCnt="0"/>
      <dgm:spPr/>
    </dgm:pt>
    <dgm:pt modelId="{66D439F4-4DCB-4A69-AFE4-FBB108AC89EB}" type="pres">
      <dgm:prSet presAssocID="{0FC3A665-A69B-4223-8A65-273DAE5996B1}" presName="rect1" presStyleLbl="trAlignAcc1" presStyleIdx="3" presStyleCnt="6">
        <dgm:presLayoutVars>
          <dgm:bulletEnabled val="1"/>
        </dgm:presLayoutVars>
      </dgm:prSet>
      <dgm:spPr/>
    </dgm:pt>
    <dgm:pt modelId="{E97B51F7-43D9-4108-A062-155124493A5D}" type="pres">
      <dgm:prSet presAssocID="{0FC3A665-A69B-4223-8A65-273DAE5996B1}" presName="rect2" presStyleLbl="fgImgPlace1" presStyleIdx="3" presStyleCnt="6"/>
      <dgm:spPr>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dgm:spPr>
    </dgm:pt>
    <dgm:pt modelId="{8553A978-272E-42F7-9844-582172CC21AD}" type="pres">
      <dgm:prSet presAssocID="{92C4AA7A-572F-4CD0-82BC-3143FCED9E06}" presName="sibTrans" presStyleCnt="0"/>
      <dgm:spPr/>
    </dgm:pt>
    <dgm:pt modelId="{FB1C2D1A-16C5-41A6-901C-5EB3ADFC0F9D}" type="pres">
      <dgm:prSet presAssocID="{39943F61-2612-4D05-A3C8-9CE0613284E8}" presName="composite" presStyleCnt="0"/>
      <dgm:spPr/>
    </dgm:pt>
    <dgm:pt modelId="{1BEC2DD6-0CCF-41FF-8D0F-252F8A92DB90}" type="pres">
      <dgm:prSet presAssocID="{39943F61-2612-4D05-A3C8-9CE0613284E8}" presName="rect1" presStyleLbl="trAlignAcc1" presStyleIdx="4" presStyleCnt="6">
        <dgm:presLayoutVars>
          <dgm:bulletEnabled val="1"/>
        </dgm:presLayoutVars>
      </dgm:prSet>
      <dgm:spPr/>
    </dgm:pt>
    <dgm:pt modelId="{595A6708-6D6D-4A4B-86CF-42817AE6A08E}" type="pres">
      <dgm:prSet presAssocID="{39943F61-2612-4D05-A3C8-9CE0613284E8}" presName="rect2" presStyleLbl="fgImgPlace1" presStyleIdx="4" presStyleCnt="6"/>
      <dgm:spPr>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l="-25000" r="-25000"/>
          </a:stretch>
        </a:blipFill>
      </dgm:spPr>
    </dgm:pt>
    <dgm:pt modelId="{D15B61E3-BA70-4942-AB55-CFEA082AA293}" type="pres">
      <dgm:prSet presAssocID="{75131BC9-9582-44D3-9A8C-086F27D765B9}" presName="sibTrans" presStyleCnt="0"/>
      <dgm:spPr/>
    </dgm:pt>
    <dgm:pt modelId="{B46D127C-08F0-4FB5-8276-438BD74F31CF}" type="pres">
      <dgm:prSet presAssocID="{5A195C7C-8833-4A29-A5BD-24E53EC6EAAD}" presName="composite" presStyleCnt="0"/>
      <dgm:spPr/>
    </dgm:pt>
    <dgm:pt modelId="{6B9A6F1A-A81D-48D3-BCFD-A76F17CD2AB1}" type="pres">
      <dgm:prSet presAssocID="{5A195C7C-8833-4A29-A5BD-24E53EC6EAAD}" presName="rect1" presStyleLbl="trAlignAcc1" presStyleIdx="5" presStyleCnt="6">
        <dgm:presLayoutVars>
          <dgm:bulletEnabled val="1"/>
        </dgm:presLayoutVars>
      </dgm:prSet>
      <dgm:spPr/>
    </dgm:pt>
    <dgm:pt modelId="{EF630C34-9E30-4527-8FF4-24104E990572}" type="pres">
      <dgm:prSet presAssocID="{5A195C7C-8833-4A29-A5BD-24E53EC6EAAD}" presName="rect2" presStyleLbl="fgImgPlace1" presStyleIdx="5" presStyleCnt="6"/>
      <dgm:spPr>
        <a:blipFill rotWithShape="1">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dgm:spPr>
    </dgm:pt>
  </dgm:ptLst>
  <dgm:cxnLst>
    <dgm:cxn modelId="{1B790E00-CFFB-4B91-A0E0-ACAF91724946}" type="presOf" srcId="{F83B7C82-E6A9-4B3C-8A3A-7E6CFFD57A44}" destId="{4E9B5AFB-65B1-4741-8B74-BFF3E1D9738A}" srcOrd="0" destOrd="0" presId="urn:microsoft.com/office/officeart/2008/layout/PictureStrips"/>
    <dgm:cxn modelId="{70A6ED5E-3ABF-4133-A32F-3510FCFF2A21}" type="presOf" srcId="{8BA665E3-17DA-4469-B0B3-BE0ADDC50DBD}" destId="{87979825-CBD2-4AD0-A167-A368B344EFF0}" srcOrd="0" destOrd="0" presId="urn:microsoft.com/office/officeart/2008/layout/PictureStrips"/>
    <dgm:cxn modelId="{CAB6EC42-77C1-4526-A0AA-E6E250CBAFB3}" srcId="{54AFD975-1EB0-4380-A538-4E5BA551DDDD}" destId="{0FC3A665-A69B-4223-8A65-273DAE5996B1}" srcOrd="3" destOrd="0" parTransId="{09CA8668-BCB3-4552-92A2-B062C49FB5B2}" sibTransId="{92C4AA7A-572F-4CD0-82BC-3143FCED9E06}"/>
    <dgm:cxn modelId="{8F907068-2814-4D9B-B6CE-2D295F5E5B04}" srcId="{54AFD975-1EB0-4380-A538-4E5BA551DDDD}" destId="{4E4A47E7-D69A-4E72-AE3E-F22B7E9521C8}" srcOrd="2" destOrd="0" parTransId="{8FCA6B77-84CF-413F-894E-C018355CFE24}" sibTransId="{3014F9BE-222C-4242-ADA2-B7754155FADA}"/>
    <dgm:cxn modelId="{3EE0C24B-08DE-4B31-B623-10E8360B9AAB}" srcId="{54AFD975-1EB0-4380-A538-4E5BA551DDDD}" destId="{F83B7C82-E6A9-4B3C-8A3A-7E6CFFD57A44}" srcOrd="1" destOrd="0" parTransId="{3FE65BC6-5036-46C1-8630-15811CC16A26}" sibTransId="{B50A9FEB-FE29-4A1B-8236-31986D1A38DE}"/>
    <dgm:cxn modelId="{5FCE4272-7F92-4827-BDA6-997342045427}" srcId="{54AFD975-1EB0-4380-A538-4E5BA551DDDD}" destId="{8BA665E3-17DA-4469-B0B3-BE0ADDC50DBD}" srcOrd="0" destOrd="0" parTransId="{A08A4457-9AE5-44C7-BB6A-D75D48111383}" sibTransId="{2C2FF46A-0B5E-456B-AC64-07638DCF2A4C}"/>
    <dgm:cxn modelId="{1944B158-ECCB-42B8-97C3-8D6A77D02697}" type="presOf" srcId="{39943F61-2612-4D05-A3C8-9CE0613284E8}" destId="{1BEC2DD6-0CCF-41FF-8D0F-252F8A92DB90}" srcOrd="0" destOrd="0" presId="urn:microsoft.com/office/officeart/2008/layout/PictureStrips"/>
    <dgm:cxn modelId="{A6EA2180-67B4-474D-8051-DFAEB45F474D}" srcId="{54AFD975-1EB0-4380-A538-4E5BA551DDDD}" destId="{5A195C7C-8833-4A29-A5BD-24E53EC6EAAD}" srcOrd="5" destOrd="0" parTransId="{8B5C3AF5-E4F2-466B-AA58-81B066568B07}" sibTransId="{D4329FC1-6483-4331-A052-E8718DCC1D3F}"/>
    <dgm:cxn modelId="{7788C8D8-A7F7-42B9-AA9D-EDF4E5C5F59D}" type="presOf" srcId="{4E4A47E7-D69A-4E72-AE3E-F22B7E9521C8}" destId="{52C5FAB4-F735-4125-B2CB-F28E6F7E1BED}" srcOrd="0" destOrd="0" presId="urn:microsoft.com/office/officeart/2008/layout/PictureStrips"/>
    <dgm:cxn modelId="{8667E8D9-5C80-4886-9E64-83A50871C322}" srcId="{54AFD975-1EB0-4380-A538-4E5BA551DDDD}" destId="{39943F61-2612-4D05-A3C8-9CE0613284E8}" srcOrd="4" destOrd="0" parTransId="{AFE5FA11-7261-412F-9A81-C36D4934AC55}" sibTransId="{75131BC9-9582-44D3-9A8C-086F27D765B9}"/>
    <dgm:cxn modelId="{CA9166EA-C873-403C-99AB-B6FD737E230B}" type="presOf" srcId="{0FC3A665-A69B-4223-8A65-273DAE5996B1}" destId="{66D439F4-4DCB-4A69-AFE4-FBB108AC89EB}" srcOrd="0" destOrd="0" presId="urn:microsoft.com/office/officeart/2008/layout/PictureStrips"/>
    <dgm:cxn modelId="{4941A6EA-33B6-4554-945E-32214FFDF144}" type="presOf" srcId="{5A195C7C-8833-4A29-A5BD-24E53EC6EAAD}" destId="{6B9A6F1A-A81D-48D3-BCFD-A76F17CD2AB1}" srcOrd="0" destOrd="0" presId="urn:microsoft.com/office/officeart/2008/layout/PictureStrips"/>
    <dgm:cxn modelId="{B256C2ED-DEC3-4D9A-85AE-412059B46185}" type="presOf" srcId="{54AFD975-1EB0-4380-A538-4E5BA551DDDD}" destId="{A8EFE2E0-6643-4FD1-A74C-3926CAB9D21E}" srcOrd="0" destOrd="0" presId="urn:microsoft.com/office/officeart/2008/layout/PictureStrips"/>
    <dgm:cxn modelId="{F3C796DC-754C-4FD3-AF7F-655CB17AB194}" type="presParOf" srcId="{A8EFE2E0-6643-4FD1-A74C-3926CAB9D21E}" destId="{86F40C0E-58AF-4616-9745-E51F95CFFE7D}" srcOrd="0" destOrd="0" presId="urn:microsoft.com/office/officeart/2008/layout/PictureStrips"/>
    <dgm:cxn modelId="{69B6DE6E-39F0-4A7A-80C1-14412F5D5A9E}" type="presParOf" srcId="{86F40C0E-58AF-4616-9745-E51F95CFFE7D}" destId="{87979825-CBD2-4AD0-A167-A368B344EFF0}" srcOrd="0" destOrd="0" presId="urn:microsoft.com/office/officeart/2008/layout/PictureStrips"/>
    <dgm:cxn modelId="{EE7DBC4F-0CDC-40B4-BBB0-2C80B3DE7DAE}" type="presParOf" srcId="{86F40C0E-58AF-4616-9745-E51F95CFFE7D}" destId="{ADB171B7-2D7B-4113-B8E9-DED4668DA958}" srcOrd="1" destOrd="0" presId="urn:microsoft.com/office/officeart/2008/layout/PictureStrips"/>
    <dgm:cxn modelId="{502AE612-606E-474A-8426-D2667656B913}" type="presParOf" srcId="{A8EFE2E0-6643-4FD1-A74C-3926CAB9D21E}" destId="{DF005BA2-22E9-4980-A407-34E118A760DF}" srcOrd="1" destOrd="0" presId="urn:microsoft.com/office/officeart/2008/layout/PictureStrips"/>
    <dgm:cxn modelId="{F3ABB354-EEA8-4AC1-A034-B21CF8ACBC29}" type="presParOf" srcId="{A8EFE2E0-6643-4FD1-A74C-3926CAB9D21E}" destId="{B67466B5-9D77-496A-80F9-6CD64626344B}" srcOrd="2" destOrd="0" presId="urn:microsoft.com/office/officeart/2008/layout/PictureStrips"/>
    <dgm:cxn modelId="{85B4A2EF-5D27-45D1-9C46-FFF27BD36766}" type="presParOf" srcId="{B67466B5-9D77-496A-80F9-6CD64626344B}" destId="{4E9B5AFB-65B1-4741-8B74-BFF3E1D9738A}" srcOrd="0" destOrd="0" presId="urn:microsoft.com/office/officeart/2008/layout/PictureStrips"/>
    <dgm:cxn modelId="{3812BF1E-8237-48C0-A79A-A23B4006E267}" type="presParOf" srcId="{B67466B5-9D77-496A-80F9-6CD64626344B}" destId="{47A9B10A-FC56-450C-B8AF-649AF07C5155}" srcOrd="1" destOrd="0" presId="urn:microsoft.com/office/officeart/2008/layout/PictureStrips"/>
    <dgm:cxn modelId="{38FC76AC-48FE-4663-B4E2-44470013DCC7}" type="presParOf" srcId="{A8EFE2E0-6643-4FD1-A74C-3926CAB9D21E}" destId="{FB9C3AE0-B20F-4D5D-9EF9-7F56DC45BABD}" srcOrd="3" destOrd="0" presId="urn:microsoft.com/office/officeart/2008/layout/PictureStrips"/>
    <dgm:cxn modelId="{39E5EA3B-5A38-4CF9-84E8-4CE1D4779060}" type="presParOf" srcId="{A8EFE2E0-6643-4FD1-A74C-3926CAB9D21E}" destId="{52AD4A5F-64FE-496F-83BB-BD410171CD83}" srcOrd="4" destOrd="0" presId="urn:microsoft.com/office/officeart/2008/layout/PictureStrips"/>
    <dgm:cxn modelId="{593FAA04-AF12-43A4-8831-11362F51CA8C}" type="presParOf" srcId="{52AD4A5F-64FE-496F-83BB-BD410171CD83}" destId="{52C5FAB4-F735-4125-B2CB-F28E6F7E1BED}" srcOrd="0" destOrd="0" presId="urn:microsoft.com/office/officeart/2008/layout/PictureStrips"/>
    <dgm:cxn modelId="{6C656185-45D1-4239-BBA2-68456AEA5E66}" type="presParOf" srcId="{52AD4A5F-64FE-496F-83BB-BD410171CD83}" destId="{7A35479B-0AE0-465F-95E9-88248E7FE8BF}" srcOrd="1" destOrd="0" presId="urn:microsoft.com/office/officeart/2008/layout/PictureStrips"/>
    <dgm:cxn modelId="{0B16C283-4D70-4CAD-BB49-8969498CD709}" type="presParOf" srcId="{A8EFE2E0-6643-4FD1-A74C-3926CAB9D21E}" destId="{3A0FF119-9C31-4165-AE0A-160A77B1255B}" srcOrd="5" destOrd="0" presId="urn:microsoft.com/office/officeart/2008/layout/PictureStrips"/>
    <dgm:cxn modelId="{8FCE4F26-FF60-4B12-9CD0-43ED2FDE8D96}" type="presParOf" srcId="{A8EFE2E0-6643-4FD1-A74C-3926CAB9D21E}" destId="{700FBF7D-D611-4798-B026-2E852B118A85}" srcOrd="6" destOrd="0" presId="urn:microsoft.com/office/officeart/2008/layout/PictureStrips"/>
    <dgm:cxn modelId="{82A867CC-E52B-49E9-917C-2095A236E245}" type="presParOf" srcId="{700FBF7D-D611-4798-B026-2E852B118A85}" destId="{66D439F4-4DCB-4A69-AFE4-FBB108AC89EB}" srcOrd="0" destOrd="0" presId="urn:microsoft.com/office/officeart/2008/layout/PictureStrips"/>
    <dgm:cxn modelId="{C6DE58EF-8D11-469E-918D-7A27FFC77AF6}" type="presParOf" srcId="{700FBF7D-D611-4798-B026-2E852B118A85}" destId="{E97B51F7-43D9-4108-A062-155124493A5D}" srcOrd="1" destOrd="0" presId="urn:microsoft.com/office/officeart/2008/layout/PictureStrips"/>
    <dgm:cxn modelId="{9C755559-F99E-47DC-B59C-6A75C8441DCD}" type="presParOf" srcId="{A8EFE2E0-6643-4FD1-A74C-3926CAB9D21E}" destId="{8553A978-272E-42F7-9844-582172CC21AD}" srcOrd="7" destOrd="0" presId="urn:microsoft.com/office/officeart/2008/layout/PictureStrips"/>
    <dgm:cxn modelId="{DBB2A1B5-9BB0-4860-9125-F4D17F681E82}" type="presParOf" srcId="{A8EFE2E0-6643-4FD1-A74C-3926CAB9D21E}" destId="{FB1C2D1A-16C5-41A6-901C-5EB3ADFC0F9D}" srcOrd="8" destOrd="0" presId="urn:microsoft.com/office/officeart/2008/layout/PictureStrips"/>
    <dgm:cxn modelId="{DB71F885-985D-4039-94E6-64856276E9F2}" type="presParOf" srcId="{FB1C2D1A-16C5-41A6-901C-5EB3ADFC0F9D}" destId="{1BEC2DD6-0CCF-41FF-8D0F-252F8A92DB90}" srcOrd="0" destOrd="0" presId="urn:microsoft.com/office/officeart/2008/layout/PictureStrips"/>
    <dgm:cxn modelId="{37CA4AF2-0789-42B9-BAEF-ECEF49A610AD}" type="presParOf" srcId="{FB1C2D1A-16C5-41A6-901C-5EB3ADFC0F9D}" destId="{595A6708-6D6D-4A4B-86CF-42817AE6A08E}" srcOrd="1" destOrd="0" presId="urn:microsoft.com/office/officeart/2008/layout/PictureStrips"/>
    <dgm:cxn modelId="{1A351C8A-88D2-4D72-BA85-0D9DD2BB933A}" type="presParOf" srcId="{A8EFE2E0-6643-4FD1-A74C-3926CAB9D21E}" destId="{D15B61E3-BA70-4942-AB55-CFEA082AA293}" srcOrd="9" destOrd="0" presId="urn:microsoft.com/office/officeart/2008/layout/PictureStrips"/>
    <dgm:cxn modelId="{2F7705B1-54F8-4AE6-B0A2-4D94C8D4FF16}" type="presParOf" srcId="{A8EFE2E0-6643-4FD1-A74C-3926CAB9D21E}" destId="{B46D127C-08F0-4FB5-8276-438BD74F31CF}" srcOrd="10" destOrd="0" presId="urn:microsoft.com/office/officeart/2008/layout/PictureStrips"/>
    <dgm:cxn modelId="{B2C5D24E-756E-407B-87A1-765C894DDB4D}" type="presParOf" srcId="{B46D127C-08F0-4FB5-8276-438BD74F31CF}" destId="{6B9A6F1A-A81D-48D3-BCFD-A76F17CD2AB1}" srcOrd="0" destOrd="0" presId="urn:microsoft.com/office/officeart/2008/layout/PictureStrips"/>
    <dgm:cxn modelId="{3D9CE5FA-93C7-472B-9784-EF217FFC9CF9}" type="presParOf" srcId="{B46D127C-08F0-4FB5-8276-438BD74F31CF}" destId="{EF630C34-9E30-4527-8FF4-24104E990572}"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BF3C42-E5E7-41CC-BD15-C62886B09E6A}" type="doc">
      <dgm:prSet loTypeId="urn:microsoft.com/office/officeart/2005/8/layout/hProcess11" loCatId="process" qsTypeId="urn:microsoft.com/office/officeart/2005/8/quickstyle/simple1" qsCatId="simple" csTypeId="urn:microsoft.com/office/officeart/2005/8/colors/accent2_2" csCatId="accent2" phldr="1"/>
      <dgm:spPr/>
      <dgm:t>
        <a:bodyPr/>
        <a:lstStyle/>
        <a:p>
          <a:endParaRPr lang="en-US"/>
        </a:p>
      </dgm:t>
    </dgm:pt>
    <dgm:pt modelId="{63D76FDF-798B-4C6A-8F1E-8516A475AECA}">
      <dgm:prSet phldrT="[Text]"/>
      <dgm:spPr/>
      <dgm:t>
        <a:bodyPr/>
        <a:lstStyle/>
        <a:p>
          <a:r>
            <a:rPr lang="en-US" b="1">
              <a:latin typeface="Century Gothic" panose="020B0502020202020204" pitchFamily="34" charset="0"/>
              <a:cs typeface="Calibri" panose="020F0502020204030204" pitchFamily="34" charset="0"/>
            </a:rPr>
            <a:t>January: </a:t>
          </a:r>
          <a:r>
            <a:rPr lang="en-US">
              <a:latin typeface="Century Gothic" panose="020B0502020202020204" pitchFamily="34" charset="0"/>
              <a:cs typeface="Calibri" panose="020F0502020204030204" pitchFamily="34" charset="0"/>
            </a:rPr>
            <a:t>Tax filing season begins</a:t>
          </a:r>
          <a:endParaRPr lang="en-US" dirty="0"/>
        </a:p>
      </dgm:t>
    </dgm:pt>
    <dgm:pt modelId="{8FED2F94-2C2C-4053-9A04-8245D763C636}" type="parTrans" cxnId="{D132860A-39EA-42FA-8A2C-E5D742D95856}">
      <dgm:prSet/>
      <dgm:spPr/>
      <dgm:t>
        <a:bodyPr/>
        <a:lstStyle/>
        <a:p>
          <a:endParaRPr lang="en-US"/>
        </a:p>
      </dgm:t>
    </dgm:pt>
    <dgm:pt modelId="{50ECF3E2-660B-43AE-A7A5-B478306C67AB}" type="sibTrans" cxnId="{D132860A-39EA-42FA-8A2C-E5D742D95856}">
      <dgm:prSet/>
      <dgm:spPr/>
      <dgm:t>
        <a:bodyPr/>
        <a:lstStyle/>
        <a:p>
          <a:endParaRPr lang="en-US"/>
        </a:p>
      </dgm:t>
    </dgm:pt>
    <dgm:pt modelId="{B9FB8A6A-653F-46B3-B1A2-262C76D94905}">
      <dgm:prSet/>
      <dgm:spPr/>
      <dgm:t>
        <a:bodyPr/>
        <a:lstStyle/>
        <a:p>
          <a:r>
            <a:rPr lang="en-US" b="1">
              <a:latin typeface="Century Gothic" panose="020B0502020202020204" pitchFamily="34" charset="0"/>
              <a:cs typeface="Calibri" panose="020F0502020204030204" pitchFamily="34" charset="0"/>
            </a:rPr>
            <a:t>April: </a:t>
          </a:r>
          <a:r>
            <a:rPr lang="en-US">
              <a:latin typeface="Century Gothic" panose="020B0502020202020204" pitchFamily="34" charset="0"/>
              <a:cs typeface="Calibri" panose="020F0502020204030204" pitchFamily="34" charset="0"/>
            </a:rPr>
            <a:t>Tax deadline for people who </a:t>
          </a:r>
          <a:r>
            <a:rPr lang="en-US" b="1" i="1" u="sng">
              <a:latin typeface="Century Gothic" panose="020B0502020202020204" pitchFamily="34" charset="0"/>
              <a:cs typeface="Calibri" panose="020F0502020204030204" pitchFamily="34" charset="0"/>
            </a:rPr>
            <a:t>owe taxes</a:t>
          </a:r>
          <a:endParaRPr lang="en-US" b="1" i="1" u="sng" dirty="0">
            <a:latin typeface="Century Gothic" panose="020B0502020202020204" pitchFamily="34" charset="0"/>
            <a:cs typeface="Calibri" panose="020F0502020204030204" pitchFamily="34" charset="0"/>
          </a:endParaRPr>
        </a:p>
      </dgm:t>
    </dgm:pt>
    <dgm:pt modelId="{D416A2EF-A929-44BE-8DF6-7503C6D59BF5}" type="parTrans" cxnId="{0668A814-AAFF-4849-B6C4-60B9A6F803FA}">
      <dgm:prSet/>
      <dgm:spPr/>
      <dgm:t>
        <a:bodyPr/>
        <a:lstStyle/>
        <a:p>
          <a:endParaRPr lang="en-US"/>
        </a:p>
      </dgm:t>
    </dgm:pt>
    <dgm:pt modelId="{D2C0FC22-BBAF-4AD4-BF90-3DB0108D3A81}" type="sibTrans" cxnId="{0668A814-AAFF-4849-B6C4-60B9A6F803FA}">
      <dgm:prSet/>
      <dgm:spPr/>
      <dgm:t>
        <a:bodyPr/>
        <a:lstStyle/>
        <a:p>
          <a:endParaRPr lang="en-US"/>
        </a:p>
      </dgm:t>
    </dgm:pt>
    <dgm:pt modelId="{E3D6E971-827F-4A26-9DDE-4C375CC53EA0}">
      <dgm:prSet/>
      <dgm:spPr/>
      <dgm:t>
        <a:bodyPr/>
        <a:lstStyle/>
        <a:p>
          <a:r>
            <a:rPr lang="en-US" b="1">
              <a:latin typeface="Century Gothic" panose="020B0502020202020204" pitchFamily="34" charset="0"/>
              <a:cs typeface="Calibri" panose="020F0502020204030204" pitchFamily="34" charset="0"/>
            </a:rPr>
            <a:t>October: </a:t>
          </a:r>
          <a:r>
            <a:rPr lang="en-US">
              <a:latin typeface="Century Gothic" panose="020B0502020202020204" pitchFamily="34" charset="0"/>
              <a:cs typeface="Calibri" panose="020F0502020204030204" pitchFamily="34" charset="0"/>
            </a:rPr>
            <a:t>Tax deadline for people who </a:t>
          </a:r>
          <a:r>
            <a:rPr lang="en-US" b="1" i="1" u="sng">
              <a:latin typeface="Century Gothic" panose="020B0502020202020204" pitchFamily="34" charset="0"/>
              <a:cs typeface="Calibri" panose="020F0502020204030204" pitchFamily="34" charset="0"/>
            </a:rPr>
            <a:t>do not owe taxes</a:t>
          </a:r>
          <a:endParaRPr lang="en-US" b="1" i="1" u="sng" dirty="0">
            <a:latin typeface="Century Gothic" panose="020B0502020202020204" pitchFamily="34" charset="0"/>
            <a:cs typeface="Calibri" panose="020F0502020204030204" pitchFamily="34" charset="0"/>
          </a:endParaRPr>
        </a:p>
      </dgm:t>
    </dgm:pt>
    <dgm:pt modelId="{68930C5D-FD63-410F-B9E2-D2B4260ABDDC}" type="parTrans" cxnId="{001FE701-C552-484A-BDB4-FF785548755E}">
      <dgm:prSet/>
      <dgm:spPr/>
      <dgm:t>
        <a:bodyPr/>
        <a:lstStyle/>
        <a:p>
          <a:endParaRPr lang="en-US"/>
        </a:p>
      </dgm:t>
    </dgm:pt>
    <dgm:pt modelId="{82ECE5DE-E8DE-4EFD-A627-3B0C4E667CB5}" type="sibTrans" cxnId="{001FE701-C552-484A-BDB4-FF785548755E}">
      <dgm:prSet/>
      <dgm:spPr/>
      <dgm:t>
        <a:bodyPr/>
        <a:lstStyle/>
        <a:p>
          <a:endParaRPr lang="en-US"/>
        </a:p>
      </dgm:t>
    </dgm:pt>
    <dgm:pt modelId="{79339361-057B-4A2B-9EBD-F87B55C6B975}" type="pres">
      <dgm:prSet presAssocID="{93BF3C42-E5E7-41CC-BD15-C62886B09E6A}" presName="Name0" presStyleCnt="0">
        <dgm:presLayoutVars>
          <dgm:dir/>
          <dgm:resizeHandles val="exact"/>
        </dgm:presLayoutVars>
      </dgm:prSet>
      <dgm:spPr/>
    </dgm:pt>
    <dgm:pt modelId="{458185FD-A75F-4092-A840-3FC0D2F4C31D}" type="pres">
      <dgm:prSet presAssocID="{93BF3C42-E5E7-41CC-BD15-C62886B09E6A}" presName="arrow" presStyleLbl="bgShp" presStyleIdx="0" presStyleCnt="1"/>
      <dgm:spPr>
        <a:solidFill>
          <a:srgbClr val="D6EDF4"/>
        </a:solidFill>
      </dgm:spPr>
    </dgm:pt>
    <dgm:pt modelId="{FAC06287-F2B6-42F4-A652-3995EFAC832B}" type="pres">
      <dgm:prSet presAssocID="{93BF3C42-E5E7-41CC-BD15-C62886B09E6A}" presName="points" presStyleCnt="0"/>
      <dgm:spPr/>
    </dgm:pt>
    <dgm:pt modelId="{00151A30-8FDB-4C28-9E0B-3BD4E9FE853D}" type="pres">
      <dgm:prSet presAssocID="{63D76FDF-798B-4C6A-8F1E-8516A475AECA}" presName="compositeA" presStyleCnt="0"/>
      <dgm:spPr/>
    </dgm:pt>
    <dgm:pt modelId="{80933E9C-EB31-41AF-AC69-145D1DA4D2D7}" type="pres">
      <dgm:prSet presAssocID="{63D76FDF-798B-4C6A-8F1E-8516A475AECA}" presName="textA" presStyleLbl="revTx" presStyleIdx="0" presStyleCnt="3">
        <dgm:presLayoutVars>
          <dgm:bulletEnabled val="1"/>
        </dgm:presLayoutVars>
      </dgm:prSet>
      <dgm:spPr/>
    </dgm:pt>
    <dgm:pt modelId="{B08BAC01-BC12-4382-88CD-F2FA34ADECFF}" type="pres">
      <dgm:prSet presAssocID="{63D76FDF-798B-4C6A-8F1E-8516A475AECA}" presName="circleA" presStyleLbl="node1" presStyleIdx="0" presStyleCnt="3"/>
      <dgm:spPr/>
    </dgm:pt>
    <dgm:pt modelId="{442335CB-AA04-45A8-B7EB-4F9AE3D7658D}" type="pres">
      <dgm:prSet presAssocID="{63D76FDF-798B-4C6A-8F1E-8516A475AECA}" presName="spaceA" presStyleCnt="0"/>
      <dgm:spPr/>
    </dgm:pt>
    <dgm:pt modelId="{0BEA5727-0088-4634-82D4-3684B3DCDCDB}" type="pres">
      <dgm:prSet presAssocID="{50ECF3E2-660B-43AE-A7A5-B478306C67AB}" presName="space" presStyleCnt="0"/>
      <dgm:spPr/>
    </dgm:pt>
    <dgm:pt modelId="{3C597580-D3FA-4064-9281-A4F3462E20C0}" type="pres">
      <dgm:prSet presAssocID="{B9FB8A6A-653F-46B3-B1A2-262C76D94905}" presName="compositeB" presStyleCnt="0"/>
      <dgm:spPr/>
    </dgm:pt>
    <dgm:pt modelId="{A1ED082A-F447-400E-BCD6-9050ED876B4F}" type="pres">
      <dgm:prSet presAssocID="{B9FB8A6A-653F-46B3-B1A2-262C76D94905}" presName="textB" presStyleLbl="revTx" presStyleIdx="1" presStyleCnt="3">
        <dgm:presLayoutVars>
          <dgm:bulletEnabled val="1"/>
        </dgm:presLayoutVars>
      </dgm:prSet>
      <dgm:spPr/>
    </dgm:pt>
    <dgm:pt modelId="{118A7227-5C58-4576-8FB2-F35170A8FE64}" type="pres">
      <dgm:prSet presAssocID="{B9FB8A6A-653F-46B3-B1A2-262C76D94905}" presName="circleB" presStyleLbl="node1" presStyleIdx="1" presStyleCnt="3"/>
      <dgm:spPr/>
    </dgm:pt>
    <dgm:pt modelId="{F812B22B-7B75-4AD6-8DE3-1DF35462E34A}" type="pres">
      <dgm:prSet presAssocID="{B9FB8A6A-653F-46B3-B1A2-262C76D94905}" presName="spaceB" presStyleCnt="0"/>
      <dgm:spPr/>
    </dgm:pt>
    <dgm:pt modelId="{F326C222-1F47-42E6-AAC1-FDD6E1AEE447}" type="pres">
      <dgm:prSet presAssocID="{D2C0FC22-BBAF-4AD4-BF90-3DB0108D3A81}" presName="space" presStyleCnt="0"/>
      <dgm:spPr/>
    </dgm:pt>
    <dgm:pt modelId="{29C16455-9936-494E-9EF6-38563273DF1B}" type="pres">
      <dgm:prSet presAssocID="{E3D6E971-827F-4A26-9DDE-4C375CC53EA0}" presName="compositeA" presStyleCnt="0"/>
      <dgm:spPr/>
    </dgm:pt>
    <dgm:pt modelId="{82DC4446-2D6B-45BB-866F-2785573D117B}" type="pres">
      <dgm:prSet presAssocID="{E3D6E971-827F-4A26-9DDE-4C375CC53EA0}" presName="textA" presStyleLbl="revTx" presStyleIdx="2" presStyleCnt="3">
        <dgm:presLayoutVars>
          <dgm:bulletEnabled val="1"/>
        </dgm:presLayoutVars>
      </dgm:prSet>
      <dgm:spPr/>
    </dgm:pt>
    <dgm:pt modelId="{A8F0D3D2-2C2E-44D5-A9F6-0CBCA55C0322}" type="pres">
      <dgm:prSet presAssocID="{E3D6E971-827F-4A26-9DDE-4C375CC53EA0}" presName="circleA" presStyleLbl="node1" presStyleIdx="2" presStyleCnt="3"/>
      <dgm:spPr/>
    </dgm:pt>
    <dgm:pt modelId="{E9F4EEFE-C988-456A-ADF5-CC12F3F8AD76}" type="pres">
      <dgm:prSet presAssocID="{E3D6E971-827F-4A26-9DDE-4C375CC53EA0}" presName="spaceA" presStyleCnt="0"/>
      <dgm:spPr/>
    </dgm:pt>
  </dgm:ptLst>
  <dgm:cxnLst>
    <dgm:cxn modelId="{001FE701-C552-484A-BDB4-FF785548755E}" srcId="{93BF3C42-E5E7-41CC-BD15-C62886B09E6A}" destId="{E3D6E971-827F-4A26-9DDE-4C375CC53EA0}" srcOrd="2" destOrd="0" parTransId="{68930C5D-FD63-410F-B9E2-D2B4260ABDDC}" sibTransId="{82ECE5DE-E8DE-4EFD-A627-3B0C4E667CB5}"/>
    <dgm:cxn modelId="{D132860A-39EA-42FA-8A2C-E5D742D95856}" srcId="{93BF3C42-E5E7-41CC-BD15-C62886B09E6A}" destId="{63D76FDF-798B-4C6A-8F1E-8516A475AECA}" srcOrd="0" destOrd="0" parTransId="{8FED2F94-2C2C-4053-9A04-8245D763C636}" sibTransId="{50ECF3E2-660B-43AE-A7A5-B478306C67AB}"/>
    <dgm:cxn modelId="{6C063E0D-DDFA-4B3A-8515-F6BA984FA61F}" type="presOf" srcId="{93BF3C42-E5E7-41CC-BD15-C62886B09E6A}" destId="{79339361-057B-4A2B-9EBD-F87B55C6B975}" srcOrd="0" destOrd="0" presId="urn:microsoft.com/office/officeart/2005/8/layout/hProcess11"/>
    <dgm:cxn modelId="{0668A814-AAFF-4849-B6C4-60B9A6F803FA}" srcId="{93BF3C42-E5E7-41CC-BD15-C62886B09E6A}" destId="{B9FB8A6A-653F-46B3-B1A2-262C76D94905}" srcOrd="1" destOrd="0" parTransId="{D416A2EF-A929-44BE-8DF6-7503C6D59BF5}" sibTransId="{D2C0FC22-BBAF-4AD4-BF90-3DB0108D3A81}"/>
    <dgm:cxn modelId="{B37046A7-FB2B-4250-A0A7-54A2E4204FB5}" type="presOf" srcId="{63D76FDF-798B-4C6A-8F1E-8516A475AECA}" destId="{80933E9C-EB31-41AF-AC69-145D1DA4D2D7}" srcOrd="0" destOrd="0" presId="urn:microsoft.com/office/officeart/2005/8/layout/hProcess11"/>
    <dgm:cxn modelId="{061997CE-EEAD-4ED9-B9F3-1ACA3838248C}" type="presOf" srcId="{E3D6E971-827F-4A26-9DDE-4C375CC53EA0}" destId="{82DC4446-2D6B-45BB-866F-2785573D117B}" srcOrd="0" destOrd="0" presId="urn:microsoft.com/office/officeart/2005/8/layout/hProcess11"/>
    <dgm:cxn modelId="{DEABA4D9-5BC1-4B8D-B98C-401FC4235707}" type="presOf" srcId="{B9FB8A6A-653F-46B3-B1A2-262C76D94905}" destId="{A1ED082A-F447-400E-BCD6-9050ED876B4F}" srcOrd="0" destOrd="0" presId="urn:microsoft.com/office/officeart/2005/8/layout/hProcess11"/>
    <dgm:cxn modelId="{B8E4548F-7CE3-41EA-9207-B35C88F1BF70}" type="presParOf" srcId="{79339361-057B-4A2B-9EBD-F87B55C6B975}" destId="{458185FD-A75F-4092-A840-3FC0D2F4C31D}" srcOrd="0" destOrd="0" presId="urn:microsoft.com/office/officeart/2005/8/layout/hProcess11"/>
    <dgm:cxn modelId="{FB15D790-6888-4E54-AB4D-141F54DEC7A2}" type="presParOf" srcId="{79339361-057B-4A2B-9EBD-F87B55C6B975}" destId="{FAC06287-F2B6-42F4-A652-3995EFAC832B}" srcOrd="1" destOrd="0" presId="urn:microsoft.com/office/officeart/2005/8/layout/hProcess11"/>
    <dgm:cxn modelId="{05E61457-DB9C-4861-8AAB-5EEA2DE862C8}" type="presParOf" srcId="{FAC06287-F2B6-42F4-A652-3995EFAC832B}" destId="{00151A30-8FDB-4C28-9E0B-3BD4E9FE853D}" srcOrd="0" destOrd="0" presId="urn:microsoft.com/office/officeart/2005/8/layout/hProcess11"/>
    <dgm:cxn modelId="{AEEF0B36-3D13-404A-BB9B-07679B429391}" type="presParOf" srcId="{00151A30-8FDB-4C28-9E0B-3BD4E9FE853D}" destId="{80933E9C-EB31-41AF-AC69-145D1DA4D2D7}" srcOrd="0" destOrd="0" presId="urn:microsoft.com/office/officeart/2005/8/layout/hProcess11"/>
    <dgm:cxn modelId="{4D74735A-A4A1-4D1A-8A70-92338C46EA55}" type="presParOf" srcId="{00151A30-8FDB-4C28-9E0B-3BD4E9FE853D}" destId="{B08BAC01-BC12-4382-88CD-F2FA34ADECFF}" srcOrd="1" destOrd="0" presId="urn:microsoft.com/office/officeart/2005/8/layout/hProcess11"/>
    <dgm:cxn modelId="{8DC2EC67-70F0-4C82-AFAD-A2CE90FF6A4D}" type="presParOf" srcId="{00151A30-8FDB-4C28-9E0B-3BD4E9FE853D}" destId="{442335CB-AA04-45A8-B7EB-4F9AE3D7658D}" srcOrd="2" destOrd="0" presId="urn:microsoft.com/office/officeart/2005/8/layout/hProcess11"/>
    <dgm:cxn modelId="{9382B149-5686-4C3B-8FC5-B7FCF5A1B269}" type="presParOf" srcId="{FAC06287-F2B6-42F4-A652-3995EFAC832B}" destId="{0BEA5727-0088-4634-82D4-3684B3DCDCDB}" srcOrd="1" destOrd="0" presId="urn:microsoft.com/office/officeart/2005/8/layout/hProcess11"/>
    <dgm:cxn modelId="{C1F5F0C2-B00E-4C6A-9E61-29CE4BEAFF8F}" type="presParOf" srcId="{FAC06287-F2B6-42F4-A652-3995EFAC832B}" destId="{3C597580-D3FA-4064-9281-A4F3462E20C0}" srcOrd="2" destOrd="0" presId="urn:microsoft.com/office/officeart/2005/8/layout/hProcess11"/>
    <dgm:cxn modelId="{7F0EF4FA-8286-4D72-A141-4C8B371ED8E2}" type="presParOf" srcId="{3C597580-D3FA-4064-9281-A4F3462E20C0}" destId="{A1ED082A-F447-400E-BCD6-9050ED876B4F}" srcOrd="0" destOrd="0" presId="urn:microsoft.com/office/officeart/2005/8/layout/hProcess11"/>
    <dgm:cxn modelId="{8E91C5CA-9918-4201-BDC1-80703ED6FE34}" type="presParOf" srcId="{3C597580-D3FA-4064-9281-A4F3462E20C0}" destId="{118A7227-5C58-4576-8FB2-F35170A8FE64}" srcOrd="1" destOrd="0" presId="urn:microsoft.com/office/officeart/2005/8/layout/hProcess11"/>
    <dgm:cxn modelId="{74687712-0A2A-4B43-99A6-885DF2F954C4}" type="presParOf" srcId="{3C597580-D3FA-4064-9281-A4F3462E20C0}" destId="{F812B22B-7B75-4AD6-8DE3-1DF35462E34A}" srcOrd="2" destOrd="0" presId="urn:microsoft.com/office/officeart/2005/8/layout/hProcess11"/>
    <dgm:cxn modelId="{B15AA7C6-7CCA-403B-8EEB-3214C3B4E34B}" type="presParOf" srcId="{FAC06287-F2B6-42F4-A652-3995EFAC832B}" destId="{F326C222-1F47-42E6-AAC1-FDD6E1AEE447}" srcOrd="3" destOrd="0" presId="urn:microsoft.com/office/officeart/2005/8/layout/hProcess11"/>
    <dgm:cxn modelId="{45B68677-AD8C-4C98-B321-A6E7BAE71459}" type="presParOf" srcId="{FAC06287-F2B6-42F4-A652-3995EFAC832B}" destId="{29C16455-9936-494E-9EF6-38563273DF1B}" srcOrd="4" destOrd="0" presId="urn:microsoft.com/office/officeart/2005/8/layout/hProcess11"/>
    <dgm:cxn modelId="{60DF965C-159F-4B8C-92C7-31DE448415DF}" type="presParOf" srcId="{29C16455-9936-494E-9EF6-38563273DF1B}" destId="{82DC4446-2D6B-45BB-866F-2785573D117B}" srcOrd="0" destOrd="0" presId="urn:microsoft.com/office/officeart/2005/8/layout/hProcess11"/>
    <dgm:cxn modelId="{8BB74C10-CEB3-4C61-82F7-D8A47B91B141}" type="presParOf" srcId="{29C16455-9936-494E-9EF6-38563273DF1B}" destId="{A8F0D3D2-2C2E-44D5-A9F6-0CBCA55C0322}" srcOrd="1" destOrd="0" presId="urn:microsoft.com/office/officeart/2005/8/layout/hProcess11"/>
    <dgm:cxn modelId="{75618AE4-C9A7-4952-8DF3-A05436CD9FF4}" type="presParOf" srcId="{29C16455-9936-494E-9EF6-38563273DF1B}" destId="{E9F4EEFE-C988-456A-ADF5-CC12F3F8AD76}" srcOrd="2"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9AA07E-DB42-4EA3-9ADF-7386F130A4A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89D7C93C-82FF-41BD-8BD4-5B4A8B62BB2B}">
      <dgm:prSet/>
      <dgm:spPr>
        <a:solidFill>
          <a:srgbClr val="549AAB"/>
        </a:solidFill>
      </dgm:spPr>
      <dgm:t>
        <a:bodyPr/>
        <a:lstStyle/>
        <a:p>
          <a:r>
            <a:rPr lang="en-US" b="1" i="0" dirty="0">
              <a:latin typeface="Century Gothic" panose="020B0502020202020204" pitchFamily="34" charset="0"/>
            </a:rPr>
            <a:t>State</a:t>
          </a:r>
          <a:r>
            <a:rPr lang="en-US" b="0" i="0" dirty="0">
              <a:latin typeface="Century Gothic" panose="020B0502020202020204" pitchFamily="34" charset="0"/>
            </a:rPr>
            <a:t> Tax Credits</a:t>
          </a:r>
          <a:endParaRPr lang="en-US" dirty="0">
            <a:latin typeface="Century Gothic" panose="020B0502020202020204" pitchFamily="34" charset="0"/>
          </a:endParaRPr>
        </a:p>
      </dgm:t>
    </dgm:pt>
    <dgm:pt modelId="{80C084E4-2A43-47BA-A5C5-ACCF090A6D28}" type="parTrans" cxnId="{6B6A2280-5D3C-4959-884E-9B4E1AD663F0}">
      <dgm:prSet/>
      <dgm:spPr/>
      <dgm:t>
        <a:bodyPr/>
        <a:lstStyle/>
        <a:p>
          <a:endParaRPr lang="en-US">
            <a:latin typeface="Century Gothic" panose="020B0502020202020204" pitchFamily="34" charset="0"/>
          </a:endParaRPr>
        </a:p>
      </dgm:t>
    </dgm:pt>
    <dgm:pt modelId="{1D15B202-7F2D-462C-B38B-D49EE0671512}" type="sibTrans" cxnId="{6B6A2280-5D3C-4959-884E-9B4E1AD663F0}">
      <dgm:prSet/>
      <dgm:spPr/>
      <dgm:t>
        <a:bodyPr/>
        <a:lstStyle/>
        <a:p>
          <a:endParaRPr lang="en-US">
            <a:latin typeface="Century Gothic" panose="020B0502020202020204" pitchFamily="34" charset="0"/>
          </a:endParaRPr>
        </a:p>
      </dgm:t>
    </dgm:pt>
    <dgm:pt modelId="{20997A44-CA57-4203-92F1-60B1252DB289}">
      <dgm:prSet/>
      <dgm:spPr>
        <a:solidFill>
          <a:srgbClr val="D6EDF4">
            <a:alpha val="90000"/>
          </a:srgbClr>
        </a:solidFill>
      </dgm:spPr>
      <dgm:t>
        <a:bodyPr/>
        <a:lstStyle/>
        <a:p>
          <a:r>
            <a:rPr lang="en-US" b="0" i="0">
              <a:latin typeface="Century Gothic" panose="020B0502020202020204" pitchFamily="34" charset="0"/>
            </a:rPr>
            <a:t>California Earned Income Tax Credit (CalEITC)</a:t>
          </a:r>
          <a:endParaRPr lang="en-US">
            <a:latin typeface="Century Gothic" panose="020B0502020202020204" pitchFamily="34" charset="0"/>
          </a:endParaRPr>
        </a:p>
      </dgm:t>
    </dgm:pt>
    <dgm:pt modelId="{B83FAEBA-73E0-4197-B4CB-440A598632A6}" type="parTrans" cxnId="{597CE7F6-FD7A-40DB-A46D-4EDE6A741879}">
      <dgm:prSet/>
      <dgm:spPr/>
      <dgm:t>
        <a:bodyPr/>
        <a:lstStyle/>
        <a:p>
          <a:endParaRPr lang="en-US">
            <a:latin typeface="Century Gothic" panose="020B0502020202020204" pitchFamily="34" charset="0"/>
          </a:endParaRPr>
        </a:p>
      </dgm:t>
    </dgm:pt>
    <dgm:pt modelId="{FCD388CC-A580-4682-BE1E-7AD76F319FD3}" type="sibTrans" cxnId="{597CE7F6-FD7A-40DB-A46D-4EDE6A741879}">
      <dgm:prSet/>
      <dgm:spPr/>
      <dgm:t>
        <a:bodyPr/>
        <a:lstStyle/>
        <a:p>
          <a:endParaRPr lang="en-US">
            <a:latin typeface="Century Gothic" panose="020B0502020202020204" pitchFamily="34" charset="0"/>
          </a:endParaRPr>
        </a:p>
      </dgm:t>
    </dgm:pt>
    <dgm:pt modelId="{5A5E542E-F076-43DD-990D-22B2FA60D73A}">
      <dgm:prSet/>
      <dgm:spPr>
        <a:solidFill>
          <a:srgbClr val="D6EDF4">
            <a:alpha val="90000"/>
          </a:srgbClr>
        </a:solidFill>
      </dgm:spPr>
      <dgm:t>
        <a:bodyPr/>
        <a:lstStyle/>
        <a:p>
          <a:r>
            <a:rPr lang="en-US" b="0" i="0" dirty="0">
              <a:latin typeface="Century Gothic" panose="020B0502020202020204" pitchFamily="34" charset="0"/>
            </a:rPr>
            <a:t>Young Child Tax Credit (YCTC)</a:t>
          </a:r>
          <a:endParaRPr lang="en-US" dirty="0">
            <a:latin typeface="Century Gothic" panose="020B0502020202020204" pitchFamily="34" charset="0"/>
          </a:endParaRPr>
        </a:p>
      </dgm:t>
    </dgm:pt>
    <dgm:pt modelId="{864013B4-4594-4DDE-9791-3DB76ECB4EBF}" type="parTrans" cxnId="{8100268A-7742-4F57-9AB9-A4B3B92CE24E}">
      <dgm:prSet/>
      <dgm:spPr/>
      <dgm:t>
        <a:bodyPr/>
        <a:lstStyle/>
        <a:p>
          <a:endParaRPr lang="en-US">
            <a:latin typeface="Century Gothic" panose="020B0502020202020204" pitchFamily="34" charset="0"/>
          </a:endParaRPr>
        </a:p>
      </dgm:t>
    </dgm:pt>
    <dgm:pt modelId="{5926BBF5-975C-43D8-BC01-E634E852182F}" type="sibTrans" cxnId="{8100268A-7742-4F57-9AB9-A4B3B92CE24E}">
      <dgm:prSet/>
      <dgm:spPr/>
      <dgm:t>
        <a:bodyPr/>
        <a:lstStyle/>
        <a:p>
          <a:endParaRPr lang="en-US">
            <a:latin typeface="Century Gothic" panose="020B0502020202020204" pitchFamily="34" charset="0"/>
          </a:endParaRPr>
        </a:p>
      </dgm:t>
    </dgm:pt>
    <dgm:pt modelId="{FEECF3C7-56B4-44C5-8918-45BECBA87F68}">
      <dgm:prSet/>
      <dgm:spPr>
        <a:solidFill>
          <a:srgbClr val="D6EDF4">
            <a:alpha val="90000"/>
          </a:srgbClr>
        </a:solidFill>
      </dgm:spPr>
      <dgm:t>
        <a:bodyPr/>
        <a:lstStyle/>
        <a:p>
          <a:r>
            <a:rPr lang="en-US" b="0" i="0" dirty="0">
              <a:latin typeface="Century Gothic" panose="020B0502020202020204" pitchFamily="34" charset="0"/>
            </a:rPr>
            <a:t>Child &amp; Dependent Care Expenses Credit*</a:t>
          </a:r>
          <a:endParaRPr lang="en-US" dirty="0">
            <a:latin typeface="Century Gothic" panose="020B0502020202020204" pitchFamily="34" charset="0"/>
          </a:endParaRPr>
        </a:p>
      </dgm:t>
    </dgm:pt>
    <dgm:pt modelId="{F316DB0C-749D-4FA3-AA5A-64C766A26990}" type="parTrans" cxnId="{AAF42713-C7F3-4FDA-8034-8164A2906DB1}">
      <dgm:prSet/>
      <dgm:spPr/>
      <dgm:t>
        <a:bodyPr/>
        <a:lstStyle/>
        <a:p>
          <a:endParaRPr lang="en-US">
            <a:latin typeface="Century Gothic" panose="020B0502020202020204" pitchFamily="34" charset="0"/>
          </a:endParaRPr>
        </a:p>
      </dgm:t>
    </dgm:pt>
    <dgm:pt modelId="{6FBB548D-2B79-4636-ACC7-24C18A3BDDD6}" type="sibTrans" cxnId="{AAF42713-C7F3-4FDA-8034-8164A2906DB1}">
      <dgm:prSet/>
      <dgm:spPr/>
      <dgm:t>
        <a:bodyPr/>
        <a:lstStyle/>
        <a:p>
          <a:endParaRPr lang="en-US">
            <a:latin typeface="Century Gothic" panose="020B0502020202020204" pitchFamily="34" charset="0"/>
          </a:endParaRPr>
        </a:p>
      </dgm:t>
    </dgm:pt>
    <dgm:pt modelId="{8FF8134C-E59F-4F1C-9FEB-201A5D60DB94}">
      <dgm:prSet/>
      <dgm:spPr>
        <a:solidFill>
          <a:srgbClr val="D6EDF4">
            <a:alpha val="90000"/>
          </a:srgbClr>
        </a:solidFill>
      </dgm:spPr>
      <dgm:t>
        <a:bodyPr/>
        <a:lstStyle/>
        <a:p>
          <a:r>
            <a:rPr lang="en-US" b="0" i="0" dirty="0">
              <a:latin typeface="Century Gothic" panose="020B0502020202020204" pitchFamily="34" charset="0"/>
            </a:rPr>
            <a:t>Renters Credit*</a:t>
          </a:r>
          <a:endParaRPr lang="en-US" dirty="0">
            <a:latin typeface="Century Gothic" panose="020B0502020202020204" pitchFamily="34" charset="0"/>
          </a:endParaRPr>
        </a:p>
      </dgm:t>
    </dgm:pt>
    <dgm:pt modelId="{FFC00821-07AC-414F-AF30-F43C4934E65B}" type="parTrans" cxnId="{CBDDB9F3-1BB2-4201-9102-261743B3CF49}">
      <dgm:prSet/>
      <dgm:spPr/>
      <dgm:t>
        <a:bodyPr/>
        <a:lstStyle/>
        <a:p>
          <a:endParaRPr lang="en-US">
            <a:latin typeface="Century Gothic" panose="020B0502020202020204" pitchFamily="34" charset="0"/>
          </a:endParaRPr>
        </a:p>
      </dgm:t>
    </dgm:pt>
    <dgm:pt modelId="{80276CD5-A1A6-4400-A62E-515EFBE0F3E4}" type="sibTrans" cxnId="{CBDDB9F3-1BB2-4201-9102-261743B3CF49}">
      <dgm:prSet/>
      <dgm:spPr/>
      <dgm:t>
        <a:bodyPr/>
        <a:lstStyle/>
        <a:p>
          <a:endParaRPr lang="en-US">
            <a:latin typeface="Century Gothic" panose="020B0502020202020204" pitchFamily="34" charset="0"/>
          </a:endParaRPr>
        </a:p>
      </dgm:t>
    </dgm:pt>
    <dgm:pt modelId="{0E97C080-8F26-420D-9BC2-AC71603BCF46}" type="pres">
      <dgm:prSet presAssocID="{169AA07E-DB42-4EA3-9ADF-7386F130A4A7}" presName="Name0" presStyleCnt="0">
        <dgm:presLayoutVars>
          <dgm:dir/>
          <dgm:animLvl val="lvl"/>
          <dgm:resizeHandles val="exact"/>
        </dgm:presLayoutVars>
      </dgm:prSet>
      <dgm:spPr/>
    </dgm:pt>
    <dgm:pt modelId="{21DE931F-ECF9-46A5-8BDA-AA44CAF125CD}" type="pres">
      <dgm:prSet presAssocID="{89D7C93C-82FF-41BD-8BD4-5B4A8B62BB2B}" presName="linNode" presStyleCnt="0"/>
      <dgm:spPr/>
    </dgm:pt>
    <dgm:pt modelId="{09D12B36-054F-474F-A03F-94BC505FE6F0}" type="pres">
      <dgm:prSet presAssocID="{89D7C93C-82FF-41BD-8BD4-5B4A8B62BB2B}" presName="parentText" presStyleLbl="node1" presStyleIdx="0" presStyleCnt="1">
        <dgm:presLayoutVars>
          <dgm:chMax val="1"/>
          <dgm:bulletEnabled val="1"/>
        </dgm:presLayoutVars>
      </dgm:prSet>
      <dgm:spPr/>
    </dgm:pt>
    <dgm:pt modelId="{B23E7428-EDF0-4678-A1E5-5FF42951AFD1}" type="pres">
      <dgm:prSet presAssocID="{89D7C93C-82FF-41BD-8BD4-5B4A8B62BB2B}" presName="descendantText" presStyleLbl="alignAccFollowNode1" presStyleIdx="0" presStyleCnt="1">
        <dgm:presLayoutVars>
          <dgm:bulletEnabled val="1"/>
        </dgm:presLayoutVars>
      </dgm:prSet>
      <dgm:spPr/>
    </dgm:pt>
  </dgm:ptLst>
  <dgm:cxnLst>
    <dgm:cxn modelId="{AAF42713-C7F3-4FDA-8034-8164A2906DB1}" srcId="{89D7C93C-82FF-41BD-8BD4-5B4A8B62BB2B}" destId="{FEECF3C7-56B4-44C5-8918-45BECBA87F68}" srcOrd="2" destOrd="0" parTransId="{F316DB0C-749D-4FA3-AA5A-64C766A26990}" sibTransId="{6FBB548D-2B79-4636-ACC7-24C18A3BDDD6}"/>
    <dgm:cxn modelId="{B7C5E42A-EADB-46A3-A859-F259287A47CD}" type="presOf" srcId="{5A5E542E-F076-43DD-990D-22B2FA60D73A}" destId="{B23E7428-EDF0-4678-A1E5-5FF42951AFD1}" srcOrd="0" destOrd="1" presId="urn:microsoft.com/office/officeart/2005/8/layout/vList5"/>
    <dgm:cxn modelId="{6450EE34-9510-47C1-BEB6-9647C9B7E750}" type="presOf" srcId="{169AA07E-DB42-4EA3-9ADF-7386F130A4A7}" destId="{0E97C080-8F26-420D-9BC2-AC71603BCF46}" srcOrd="0" destOrd="0" presId="urn:microsoft.com/office/officeart/2005/8/layout/vList5"/>
    <dgm:cxn modelId="{96126A6C-7608-4416-BE05-1944129DCB70}" type="presOf" srcId="{FEECF3C7-56B4-44C5-8918-45BECBA87F68}" destId="{B23E7428-EDF0-4678-A1E5-5FF42951AFD1}" srcOrd="0" destOrd="2" presId="urn:microsoft.com/office/officeart/2005/8/layout/vList5"/>
    <dgm:cxn modelId="{6B6A2280-5D3C-4959-884E-9B4E1AD663F0}" srcId="{169AA07E-DB42-4EA3-9ADF-7386F130A4A7}" destId="{89D7C93C-82FF-41BD-8BD4-5B4A8B62BB2B}" srcOrd="0" destOrd="0" parTransId="{80C084E4-2A43-47BA-A5C5-ACCF090A6D28}" sibTransId="{1D15B202-7F2D-462C-B38B-D49EE0671512}"/>
    <dgm:cxn modelId="{8100268A-7742-4F57-9AB9-A4B3B92CE24E}" srcId="{89D7C93C-82FF-41BD-8BD4-5B4A8B62BB2B}" destId="{5A5E542E-F076-43DD-990D-22B2FA60D73A}" srcOrd="1" destOrd="0" parTransId="{864013B4-4594-4DDE-9791-3DB76ECB4EBF}" sibTransId="{5926BBF5-975C-43D8-BC01-E634E852182F}"/>
    <dgm:cxn modelId="{5AB00094-A0EB-4D59-8677-931B98D6BA21}" type="presOf" srcId="{20997A44-CA57-4203-92F1-60B1252DB289}" destId="{B23E7428-EDF0-4678-A1E5-5FF42951AFD1}" srcOrd="0" destOrd="0" presId="urn:microsoft.com/office/officeart/2005/8/layout/vList5"/>
    <dgm:cxn modelId="{73DEBEF2-94CD-4DF9-9F39-9E3B0C66B45D}" type="presOf" srcId="{8FF8134C-E59F-4F1C-9FEB-201A5D60DB94}" destId="{B23E7428-EDF0-4678-A1E5-5FF42951AFD1}" srcOrd="0" destOrd="3" presId="urn:microsoft.com/office/officeart/2005/8/layout/vList5"/>
    <dgm:cxn modelId="{CBDDB9F3-1BB2-4201-9102-261743B3CF49}" srcId="{89D7C93C-82FF-41BD-8BD4-5B4A8B62BB2B}" destId="{8FF8134C-E59F-4F1C-9FEB-201A5D60DB94}" srcOrd="3" destOrd="0" parTransId="{FFC00821-07AC-414F-AF30-F43C4934E65B}" sibTransId="{80276CD5-A1A6-4400-A62E-515EFBE0F3E4}"/>
    <dgm:cxn modelId="{597CE7F6-FD7A-40DB-A46D-4EDE6A741879}" srcId="{89D7C93C-82FF-41BD-8BD4-5B4A8B62BB2B}" destId="{20997A44-CA57-4203-92F1-60B1252DB289}" srcOrd="0" destOrd="0" parTransId="{B83FAEBA-73E0-4197-B4CB-440A598632A6}" sibTransId="{FCD388CC-A580-4682-BE1E-7AD76F319FD3}"/>
    <dgm:cxn modelId="{A34209FA-DDB1-4B04-9B72-332277850B29}" type="presOf" srcId="{89D7C93C-82FF-41BD-8BD4-5B4A8B62BB2B}" destId="{09D12B36-054F-474F-A03F-94BC505FE6F0}" srcOrd="0" destOrd="0" presId="urn:microsoft.com/office/officeart/2005/8/layout/vList5"/>
    <dgm:cxn modelId="{9D77115E-B2FF-440A-BE0A-D9800B9F6E60}" type="presParOf" srcId="{0E97C080-8F26-420D-9BC2-AC71603BCF46}" destId="{21DE931F-ECF9-46A5-8BDA-AA44CAF125CD}" srcOrd="0" destOrd="0" presId="urn:microsoft.com/office/officeart/2005/8/layout/vList5"/>
    <dgm:cxn modelId="{9A703C37-B5E8-4390-B1F5-17CB31FFD296}" type="presParOf" srcId="{21DE931F-ECF9-46A5-8BDA-AA44CAF125CD}" destId="{09D12B36-054F-474F-A03F-94BC505FE6F0}" srcOrd="0" destOrd="0" presId="urn:microsoft.com/office/officeart/2005/8/layout/vList5"/>
    <dgm:cxn modelId="{054CFB67-FDFD-49FA-B624-4F4CD5AF7A2E}" type="presParOf" srcId="{21DE931F-ECF9-46A5-8BDA-AA44CAF125CD}" destId="{B23E7428-EDF0-4678-A1E5-5FF42951AFD1}"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46E503-AA0F-49D1-8FD5-FF10F893E83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5A0FCA0-9CEB-4ED6-ACA6-E6444F2342DC}">
      <dgm:prSet/>
      <dgm:spPr>
        <a:solidFill>
          <a:schemeClr val="accent2"/>
        </a:solidFill>
      </dgm:spPr>
      <dgm:t>
        <a:bodyPr/>
        <a:lstStyle/>
        <a:p>
          <a:r>
            <a:rPr lang="en-US" b="1" i="0" dirty="0">
              <a:latin typeface="Century Gothic" panose="020B0502020202020204" pitchFamily="34" charset="0"/>
            </a:rPr>
            <a:t>Federal</a:t>
          </a:r>
          <a:r>
            <a:rPr lang="en-US" b="0" i="0" dirty="0">
              <a:latin typeface="Century Gothic" panose="020B0502020202020204" pitchFamily="34" charset="0"/>
            </a:rPr>
            <a:t> Tax Credits</a:t>
          </a:r>
          <a:endParaRPr lang="en-US" dirty="0">
            <a:latin typeface="Century Gothic" panose="020B0502020202020204" pitchFamily="34" charset="0"/>
          </a:endParaRPr>
        </a:p>
      </dgm:t>
    </dgm:pt>
    <dgm:pt modelId="{DE3F24A2-C7A8-4BDD-811E-C0B9B71F286C}" type="parTrans" cxnId="{24A4CA3E-505D-450A-8738-DFD2B659ACEA}">
      <dgm:prSet/>
      <dgm:spPr/>
      <dgm:t>
        <a:bodyPr/>
        <a:lstStyle/>
        <a:p>
          <a:endParaRPr lang="en-US">
            <a:latin typeface="Century Gothic" panose="020B0502020202020204" pitchFamily="34" charset="0"/>
          </a:endParaRPr>
        </a:p>
      </dgm:t>
    </dgm:pt>
    <dgm:pt modelId="{542F364C-7EE6-4AF3-A4B8-AF61014C1E0D}" type="sibTrans" cxnId="{24A4CA3E-505D-450A-8738-DFD2B659ACEA}">
      <dgm:prSet/>
      <dgm:spPr/>
      <dgm:t>
        <a:bodyPr/>
        <a:lstStyle/>
        <a:p>
          <a:endParaRPr lang="en-US">
            <a:latin typeface="Century Gothic" panose="020B0502020202020204" pitchFamily="34" charset="0"/>
          </a:endParaRPr>
        </a:p>
      </dgm:t>
    </dgm:pt>
    <dgm:pt modelId="{18E2F192-EF8D-4557-BCA3-99F1258F2432}">
      <dgm:prSet/>
      <dgm:spPr>
        <a:solidFill>
          <a:srgbClr val="F1995D">
            <a:alpha val="90000"/>
          </a:srgbClr>
        </a:solidFill>
      </dgm:spPr>
      <dgm:t>
        <a:bodyPr/>
        <a:lstStyle/>
        <a:p>
          <a:r>
            <a:rPr lang="en-US" b="0" i="0">
              <a:latin typeface="Century Gothic" panose="020B0502020202020204" pitchFamily="34" charset="0"/>
            </a:rPr>
            <a:t>Earned Income Tax Credit (EITC)</a:t>
          </a:r>
          <a:endParaRPr lang="en-US">
            <a:latin typeface="Century Gothic" panose="020B0502020202020204" pitchFamily="34" charset="0"/>
          </a:endParaRPr>
        </a:p>
      </dgm:t>
    </dgm:pt>
    <dgm:pt modelId="{616D7F97-D797-4F4F-8BA8-DB96F643612B}" type="parTrans" cxnId="{7BF1FFF9-D6BB-4C61-856B-FE39D6F4E19D}">
      <dgm:prSet/>
      <dgm:spPr/>
      <dgm:t>
        <a:bodyPr/>
        <a:lstStyle/>
        <a:p>
          <a:endParaRPr lang="en-US">
            <a:latin typeface="Century Gothic" panose="020B0502020202020204" pitchFamily="34" charset="0"/>
          </a:endParaRPr>
        </a:p>
      </dgm:t>
    </dgm:pt>
    <dgm:pt modelId="{9A37CF8F-168F-4E0B-B629-AA0E5E06E433}" type="sibTrans" cxnId="{7BF1FFF9-D6BB-4C61-856B-FE39D6F4E19D}">
      <dgm:prSet/>
      <dgm:spPr/>
      <dgm:t>
        <a:bodyPr/>
        <a:lstStyle/>
        <a:p>
          <a:endParaRPr lang="en-US">
            <a:latin typeface="Century Gothic" panose="020B0502020202020204" pitchFamily="34" charset="0"/>
          </a:endParaRPr>
        </a:p>
      </dgm:t>
    </dgm:pt>
    <dgm:pt modelId="{EB700D59-9423-4124-895C-987FCEAB20F1}">
      <dgm:prSet/>
      <dgm:spPr>
        <a:solidFill>
          <a:srgbClr val="F1995D">
            <a:alpha val="90000"/>
          </a:srgbClr>
        </a:solidFill>
      </dgm:spPr>
      <dgm:t>
        <a:bodyPr/>
        <a:lstStyle/>
        <a:p>
          <a:r>
            <a:rPr lang="en-US" b="0" i="0">
              <a:latin typeface="Century Gothic" panose="020B0502020202020204" pitchFamily="34" charset="0"/>
            </a:rPr>
            <a:t>Child Tax Credit (CTC)</a:t>
          </a:r>
          <a:endParaRPr lang="en-US">
            <a:latin typeface="Century Gothic" panose="020B0502020202020204" pitchFamily="34" charset="0"/>
          </a:endParaRPr>
        </a:p>
      </dgm:t>
    </dgm:pt>
    <dgm:pt modelId="{294E4440-12FF-4182-AAE3-E36F5DB0326F}" type="parTrans" cxnId="{7653777E-A233-471B-B021-3171C821FC46}">
      <dgm:prSet/>
      <dgm:spPr/>
      <dgm:t>
        <a:bodyPr/>
        <a:lstStyle/>
        <a:p>
          <a:endParaRPr lang="en-US">
            <a:latin typeface="Century Gothic" panose="020B0502020202020204" pitchFamily="34" charset="0"/>
          </a:endParaRPr>
        </a:p>
      </dgm:t>
    </dgm:pt>
    <dgm:pt modelId="{F6869467-216A-4E5D-8EE9-E63533E931D5}" type="sibTrans" cxnId="{7653777E-A233-471B-B021-3171C821FC46}">
      <dgm:prSet/>
      <dgm:spPr/>
      <dgm:t>
        <a:bodyPr/>
        <a:lstStyle/>
        <a:p>
          <a:endParaRPr lang="en-US">
            <a:latin typeface="Century Gothic" panose="020B0502020202020204" pitchFamily="34" charset="0"/>
          </a:endParaRPr>
        </a:p>
      </dgm:t>
    </dgm:pt>
    <dgm:pt modelId="{2664A9F8-29B3-48E9-8A8A-5447152AA00E}">
      <dgm:prSet/>
      <dgm:spPr>
        <a:solidFill>
          <a:srgbClr val="F1995D">
            <a:alpha val="90000"/>
          </a:srgbClr>
        </a:solidFill>
      </dgm:spPr>
      <dgm:t>
        <a:bodyPr/>
        <a:lstStyle/>
        <a:p>
          <a:r>
            <a:rPr lang="en-US" b="0" i="0">
              <a:latin typeface="Century Gothic" panose="020B0502020202020204" pitchFamily="34" charset="0"/>
            </a:rPr>
            <a:t>Child &amp; Dependent Care Tax Credit</a:t>
          </a:r>
          <a:endParaRPr lang="en-US">
            <a:latin typeface="Century Gothic" panose="020B0502020202020204" pitchFamily="34" charset="0"/>
          </a:endParaRPr>
        </a:p>
      </dgm:t>
    </dgm:pt>
    <dgm:pt modelId="{6070D7F3-D407-4C3F-8C00-3B34B9A239D1}" type="parTrans" cxnId="{929A0C4C-9A4B-4BCE-9B67-C004000D7CA6}">
      <dgm:prSet/>
      <dgm:spPr/>
      <dgm:t>
        <a:bodyPr/>
        <a:lstStyle/>
        <a:p>
          <a:endParaRPr lang="en-US">
            <a:latin typeface="Century Gothic" panose="020B0502020202020204" pitchFamily="34" charset="0"/>
          </a:endParaRPr>
        </a:p>
      </dgm:t>
    </dgm:pt>
    <dgm:pt modelId="{3EF9AE38-3171-489B-AB16-138F17E530E0}" type="sibTrans" cxnId="{929A0C4C-9A4B-4BCE-9B67-C004000D7CA6}">
      <dgm:prSet/>
      <dgm:spPr/>
      <dgm:t>
        <a:bodyPr/>
        <a:lstStyle/>
        <a:p>
          <a:endParaRPr lang="en-US">
            <a:latin typeface="Century Gothic" panose="020B0502020202020204" pitchFamily="34" charset="0"/>
          </a:endParaRPr>
        </a:p>
      </dgm:t>
    </dgm:pt>
    <dgm:pt modelId="{96CBA346-A984-4543-9052-D52F4AC0D5ED}">
      <dgm:prSet/>
      <dgm:spPr>
        <a:solidFill>
          <a:srgbClr val="F1995D">
            <a:alpha val="90000"/>
          </a:srgbClr>
        </a:solidFill>
      </dgm:spPr>
      <dgm:t>
        <a:bodyPr/>
        <a:lstStyle/>
        <a:p>
          <a:r>
            <a:rPr lang="en-US" b="0" i="0" dirty="0">
              <a:latin typeface="Century Gothic" panose="020B0502020202020204" pitchFamily="34" charset="0"/>
            </a:rPr>
            <a:t>American Opportunity Credit and Lifetime Learning Credit*</a:t>
          </a:r>
          <a:endParaRPr lang="en-US" dirty="0">
            <a:latin typeface="Century Gothic" panose="020B0502020202020204" pitchFamily="34" charset="0"/>
          </a:endParaRPr>
        </a:p>
      </dgm:t>
    </dgm:pt>
    <dgm:pt modelId="{6A228CBD-F14B-4240-BB5A-35B3643C1B74}" type="parTrans" cxnId="{584FE558-0B31-42B4-AAC6-798C84B45509}">
      <dgm:prSet/>
      <dgm:spPr/>
      <dgm:t>
        <a:bodyPr/>
        <a:lstStyle/>
        <a:p>
          <a:endParaRPr lang="en-US">
            <a:latin typeface="Century Gothic" panose="020B0502020202020204" pitchFamily="34" charset="0"/>
          </a:endParaRPr>
        </a:p>
      </dgm:t>
    </dgm:pt>
    <dgm:pt modelId="{BC2A392A-C056-4E52-B872-8E86F281B3D3}" type="sibTrans" cxnId="{584FE558-0B31-42B4-AAC6-798C84B45509}">
      <dgm:prSet/>
      <dgm:spPr/>
      <dgm:t>
        <a:bodyPr/>
        <a:lstStyle/>
        <a:p>
          <a:endParaRPr lang="en-US">
            <a:latin typeface="Century Gothic" panose="020B0502020202020204" pitchFamily="34" charset="0"/>
          </a:endParaRPr>
        </a:p>
      </dgm:t>
    </dgm:pt>
    <dgm:pt modelId="{11E7F6B3-32A0-4E11-8C03-72BB1253EA47}" type="pres">
      <dgm:prSet presAssocID="{F946E503-AA0F-49D1-8FD5-FF10F893E83D}" presName="Name0" presStyleCnt="0">
        <dgm:presLayoutVars>
          <dgm:dir/>
          <dgm:animLvl val="lvl"/>
          <dgm:resizeHandles val="exact"/>
        </dgm:presLayoutVars>
      </dgm:prSet>
      <dgm:spPr/>
    </dgm:pt>
    <dgm:pt modelId="{45BE56F5-974A-4E3F-BA2B-BEAD8B0BCF94}" type="pres">
      <dgm:prSet presAssocID="{C5A0FCA0-9CEB-4ED6-ACA6-E6444F2342DC}" presName="linNode" presStyleCnt="0"/>
      <dgm:spPr/>
    </dgm:pt>
    <dgm:pt modelId="{A3482474-B035-4D5D-9B08-44B8830C12CA}" type="pres">
      <dgm:prSet presAssocID="{C5A0FCA0-9CEB-4ED6-ACA6-E6444F2342DC}" presName="parentText" presStyleLbl="node1" presStyleIdx="0" presStyleCnt="1">
        <dgm:presLayoutVars>
          <dgm:chMax val="1"/>
          <dgm:bulletEnabled val="1"/>
        </dgm:presLayoutVars>
      </dgm:prSet>
      <dgm:spPr/>
    </dgm:pt>
    <dgm:pt modelId="{800E3BED-BAD9-4670-AE6D-831815F3495E}" type="pres">
      <dgm:prSet presAssocID="{C5A0FCA0-9CEB-4ED6-ACA6-E6444F2342DC}" presName="descendantText" presStyleLbl="alignAccFollowNode1" presStyleIdx="0" presStyleCnt="1">
        <dgm:presLayoutVars>
          <dgm:bulletEnabled val="1"/>
        </dgm:presLayoutVars>
      </dgm:prSet>
      <dgm:spPr/>
    </dgm:pt>
  </dgm:ptLst>
  <dgm:cxnLst>
    <dgm:cxn modelId="{24A4CA3E-505D-450A-8738-DFD2B659ACEA}" srcId="{F946E503-AA0F-49D1-8FD5-FF10F893E83D}" destId="{C5A0FCA0-9CEB-4ED6-ACA6-E6444F2342DC}" srcOrd="0" destOrd="0" parTransId="{DE3F24A2-C7A8-4BDD-811E-C0B9B71F286C}" sibTransId="{542F364C-7EE6-4AF3-A4B8-AF61014C1E0D}"/>
    <dgm:cxn modelId="{0A44BB62-4961-45F1-87D0-CFB01264A35B}" type="presOf" srcId="{96CBA346-A984-4543-9052-D52F4AC0D5ED}" destId="{800E3BED-BAD9-4670-AE6D-831815F3495E}" srcOrd="0" destOrd="3" presId="urn:microsoft.com/office/officeart/2005/8/layout/vList5"/>
    <dgm:cxn modelId="{929A0C4C-9A4B-4BCE-9B67-C004000D7CA6}" srcId="{C5A0FCA0-9CEB-4ED6-ACA6-E6444F2342DC}" destId="{2664A9F8-29B3-48E9-8A8A-5447152AA00E}" srcOrd="2" destOrd="0" parTransId="{6070D7F3-D407-4C3F-8C00-3B34B9A239D1}" sibTransId="{3EF9AE38-3171-489B-AB16-138F17E530E0}"/>
    <dgm:cxn modelId="{584FE558-0B31-42B4-AAC6-798C84B45509}" srcId="{C5A0FCA0-9CEB-4ED6-ACA6-E6444F2342DC}" destId="{96CBA346-A984-4543-9052-D52F4AC0D5ED}" srcOrd="3" destOrd="0" parTransId="{6A228CBD-F14B-4240-BB5A-35B3643C1B74}" sibTransId="{BC2A392A-C056-4E52-B872-8E86F281B3D3}"/>
    <dgm:cxn modelId="{7653777E-A233-471B-B021-3171C821FC46}" srcId="{C5A0FCA0-9CEB-4ED6-ACA6-E6444F2342DC}" destId="{EB700D59-9423-4124-895C-987FCEAB20F1}" srcOrd="1" destOrd="0" parTransId="{294E4440-12FF-4182-AAE3-E36F5DB0326F}" sibTransId="{F6869467-216A-4E5D-8EE9-E63533E931D5}"/>
    <dgm:cxn modelId="{0A3B6B96-52B9-40A5-8390-90C64D40A2AE}" type="presOf" srcId="{2664A9F8-29B3-48E9-8A8A-5447152AA00E}" destId="{800E3BED-BAD9-4670-AE6D-831815F3495E}" srcOrd="0" destOrd="2" presId="urn:microsoft.com/office/officeart/2005/8/layout/vList5"/>
    <dgm:cxn modelId="{8E0597C2-2CF8-48FE-BD39-594AE9DF43AB}" type="presOf" srcId="{18E2F192-EF8D-4557-BCA3-99F1258F2432}" destId="{800E3BED-BAD9-4670-AE6D-831815F3495E}" srcOrd="0" destOrd="0" presId="urn:microsoft.com/office/officeart/2005/8/layout/vList5"/>
    <dgm:cxn modelId="{906B4DCC-397A-4DF1-9DC7-6C1FEC808C2C}" type="presOf" srcId="{C5A0FCA0-9CEB-4ED6-ACA6-E6444F2342DC}" destId="{A3482474-B035-4D5D-9B08-44B8830C12CA}" srcOrd="0" destOrd="0" presId="urn:microsoft.com/office/officeart/2005/8/layout/vList5"/>
    <dgm:cxn modelId="{B01525D2-FFE9-4D2A-9749-321EACBC32F5}" type="presOf" srcId="{F946E503-AA0F-49D1-8FD5-FF10F893E83D}" destId="{11E7F6B3-32A0-4E11-8C03-72BB1253EA47}" srcOrd="0" destOrd="0" presId="urn:microsoft.com/office/officeart/2005/8/layout/vList5"/>
    <dgm:cxn modelId="{6A760DE7-63D8-43DF-9966-97209C699009}" type="presOf" srcId="{EB700D59-9423-4124-895C-987FCEAB20F1}" destId="{800E3BED-BAD9-4670-AE6D-831815F3495E}" srcOrd="0" destOrd="1" presId="urn:microsoft.com/office/officeart/2005/8/layout/vList5"/>
    <dgm:cxn modelId="{7BF1FFF9-D6BB-4C61-856B-FE39D6F4E19D}" srcId="{C5A0FCA0-9CEB-4ED6-ACA6-E6444F2342DC}" destId="{18E2F192-EF8D-4557-BCA3-99F1258F2432}" srcOrd="0" destOrd="0" parTransId="{616D7F97-D797-4F4F-8BA8-DB96F643612B}" sibTransId="{9A37CF8F-168F-4E0B-B629-AA0E5E06E433}"/>
    <dgm:cxn modelId="{3A396F6D-2FE3-4382-8EFB-5E1FA7E90164}" type="presParOf" srcId="{11E7F6B3-32A0-4E11-8C03-72BB1253EA47}" destId="{45BE56F5-974A-4E3F-BA2B-BEAD8B0BCF94}" srcOrd="0" destOrd="0" presId="urn:microsoft.com/office/officeart/2005/8/layout/vList5"/>
    <dgm:cxn modelId="{2F25EC6E-B270-4653-B955-2B734424DCD1}" type="presParOf" srcId="{45BE56F5-974A-4E3F-BA2B-BEAD8B0BCF94}" destId="{A3482474-B035-4D5D-9B08-44B8830C12CA}" srcOrd="0" destOrd="0" presId="urn:microsoft.com/office/officeart/2005/8/layout/vList5"/>
    <dgm:cxn modelId="{681F796C-5963-48D1-8EA6-7C3EA0995676}" type="presParOf" srcId="{45BE56F5-974A-4E3F-BA2B-BEAD8B0BCF94}" destId="{800E3BED-BAD9-4670-AE6D-831815F3495E}"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9E6AF-CFD4-42E6-82E1-BAFDB9F35D70}">
      <dsp:nvSpPr>
        <dsp:cNvPr id="0" name=""/>
        <dsp:cNvSpPr/>
      </dsp:nvSpPr>
      <dsp:spPr>
        <a:xfrm>
          <a:off x="0" y="377111"/>
          <a:ext cx="9910122" cy="1077461"/>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b="0" i="0" kern="1200" dirty="0">
              <a:latin typeface="Century Gothic" panose="020B0502020202020204" pitchFamily="34" charset="0"/>
            </a:rPr>
            <a:t>Taxes provide revenue for federal, local, and state governments to fund: </a:t>
          </a:r>
          <a:endParaRPr lang="en-US" sz="2600" kern="1200" dirty="0">
            <a:latin typeface="Century Gothic" panose="020B0502020202020204" pitchFamily="34" charset="0"/>
          </a:endParaRPr>
        </a:p>
      </dsp:txBody>
      <dsp:txXfrm>
        <a:off x="31558" y="408669"/>
        <a:ext cx="9847006" cy="1014345"/>
      </dsp:txXfrm>
    </dsp:sp>
    <dsp:sp modelId="{40A69117-9353-4778-AFC6-3D6022D8031B}">
      <dsp:nvSpPr>
        <dsp:cNvPr id="0" name=""/>
        <dsp:cNvSpPr/>
      </dsp:nvSpPr>
      <dsp:spPr>
        <a:xfrm>
          <a:off x="0" y="1648516"/>
          <a:ext cx="1077461" cy="1077461"/>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6DC921-C0FA-4D54-9402-33A894E98EFC}">
      <dsp:nvSpPr>
        <dsp:cNvPr id="0" name=""/>
        <dsp:cNvSpPr/>
      </dsp:nvSpPr>
      <dsp:spPr>
        <a:xfrm>
          <a:off x="1142109" y="1648516"/>
          <a:ext cx="8768013" cy="1077461"/>
        </a:xfrm>
        <a:prstGeom prst="roundRect">
          <a:avLst>
            <a:gd name="adj" fmla="val 1667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a:lnSpc>
              <a:spcPct val="90000"/>
            </a:lnSpc>
            <a:spcBef>
              <a:spcPct val="0"/>
            </a:spcBef>
            <a:spcAft>
              <a:spcPct val="35000"/>
            </a:spcAft>
            <a:buNone/>
          </a:pPr>
          <a:r>
            <a:rPr lang="en-US" sz="2400" b="1" i="0" kern="1200" dirty="0">
              <a:solidFill>
                <a:schemeClr val="accent2"/>
              </a:solidFill>
              <a:latin typeface="Century Gothic" panose="020B0502020202020204" pitchFamily="34" charset="0"/>
            </a:rPr>
            <a:t>Essential services </a:t>
          </a:r>
          <a:r>
            <a:rPr lang="en-US" sz="2400" b="0" i="0" kern="1200" dirty="0">
              <a:latin typeface="Century Gothic" panose="020B0502020202020204" pitchFamily="34" charset="0"/>
            </a:rPr>
            <a:t>intended to benefit </a:t>
          </a:r>
          <a:r>
            <a:rPr lang="en-US" sz="2400" b="1" i="0" kern="1200" dirty="0">
              <a:solidFill>
                <a:srgbClr val="549AAB"/>
              </a:solidFill>
              <a:latin typeface="Century Gothic" panose="020B0502020202020204" pitchFamily="34" charset="0"/>
            </a:rPr>
            <a:t>all citizens</a:t>
          </a:r>
          <a:endParaRPr lang="en-US" sz="2400" b="1" kern="1200" dirty="0">
            <a:solidFill>
              <a:srgbClr val="549AAB"/>
            </a:solidFill>
            <a:latin typeface="Century Gothic" panose="020B0502020202020204" pitchFamily="34" charset="0"/>
          </a:endParaRPr>
        </a:p>
        <a:p>
          <a:pPr marL="228600" lvl="1" indent="-228600" algn="l" defTabSz="889000">
            <a:lnSpc>
              <a:spcPct val="90000"/>
            </a:lnSpc>
            <a:spcBef>
              <a:spcPct val="0"/>
            </a:spcBef>
            <a:spcAft>
              <a:spcPct val="15000"/>
            </a:spcAft>
            <a:buChar char="•"/>
          </a:pPr>
          <a:r>
            <a:rPr lang="en-US" sz="2000" b="0" i="0" kern="1200" dirty="0">
              <a:latin typeface="Century Gothic" panose="020B0502020202020204" pitchFamily="34" charset="0"/>
            </a:rPr>
            <a:t>E.g. defense, highways, police, a justice system</a:t>
          </a:r>
          <a:endParaRPr lang="en-US" sz="2000" kern="1200" dirty="0">
            <a:latin typeface="Century Gothic" panose="020B0502020202020204" pitchFamily="34" charset="0"/>
          </a:endParaRPr>
        </a:p>
      </dsp:txBody>
      <dsp:txXfrm>
        <a:off x="1194716" y="1701123"/>
        <a:ext cx="8662799" cy="972247"/>
      </dsp:txXfrm>
    </dsp:sp>
    <dsp:sp modelId="{42918E81-EC4B-4072-BE9D-2FA8852F0799}">
      <dsp:nvSpPr>
        <dsp:cNvPr id="0" name=""/>
        <dsp:cNvSpPr/>
      </dsp:nvSpPr>
      <dsp:spPr>
        <a:xfrm>
          <a:off x="0" y="2855272"/>
          <a:ext cx="1077461" cy="1077461"/>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B602FF-BC6C-4833-B05E-C9C24B21E120}">
      <dsp:nvSpPr>
        <dsp:cNvPr id="0" name=""/>
        <dsp:cNvSpPr/>
      </dsp:nvSpPr>
      <dsp:spPr>
        <a:xfrm>
          <a:off x="1142109" y="2855272"/>
          <a:ext cx="8768013" cy="1077461"/>
        </a:xfrm>
        <a:prstGeom prst="roundRect">
          <a:avLst>
            <a:gd name="adj" fmla="val 1667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l" defTabSz="1066800">
            <a:lnSpc>
              <a:spcPct val="90000"/>
            </a:lnSpc>
            <a:spcBef>
              <a:spcPct val="0"/>
            </a:spcBef>
            <a:spcAft>
              <a:spcPct val="35000"/>
            </a:spcAft>
            <a:buNone/>
          </a:pPr>
          <a:r>
            <a:rPr lang="en-US" sz="2400" b="1" i="0" kern="1200" dirty="0">
              <a:solidFill>
                <a:schemeClr val="accent2"/>
              </a:solidFill>
              <a:latin typeface="Century Gothic" panose="020B0502020202020204" pitchFamily="34" charset="0"/>
            </a:rPr>
            <a:t>Programs and services </a:t>
          </a:r>
          <a:r>
            <a:rPr lang="en-US" sz="2400" b="0" i="0" kern="1200" dirty="0">
              <a:latin typeface="Century Gothic" panose="020B0502020202020204" pitchFamily="34" charset="0"/>
            </a:rPr>
            <a:t>that benefit </a:t>
          </a:r>
          <a:r>
            <a:rPr lang="en-US" sz="2400" b="1" i="0" kern="1200" dirty="0">
              <a:solidFill>
                <a:srgbClr val="549AAB"/>
              </a:solidFill>
              <a:latin typeface="Century Gothic" panose="020B0502020202020204" pitchFamily="34" charset="0"/>
            </a:rPr>
            <a:t>certain citizens</a:t>
          </a:r>
          <a:endParaRPr lang="en-US" sz="2400" b="1" kern="1200" dirty="0">
            <a:solidFill>
              <a:srgbClr val="549AAB"/>
            </a:solidFill>
            <a:latin typeface="Century Gothic" panose="020B0502020202020204" pitchFamily="34" charset="0"/>
          </a:endParaRPr>
        </a:p>
        <a:p>
          <a:pPr marL="228600" lvl="1" indent="-228600" algn="l" defTabSz="889000">
            <a:lnSpc>
              <a:spcPct val="90000"/>
            </a:lnSpc>
            <a:spcBef>
              <a:spcPct val="0"/>
            </a:spcBef>
            <a:spcAft>
              <a:spcPct val="15000"/>
            </a:spcAft>
            <a:buChar char="•"/>
          </a:pPr>
          <a:r>
            <a:rPr lang="en-US" sz="2000" b="0" i="0" kern="1200" dirty="0">
              <a:latin typeface="Century Gothic" panose="020B0502020202020204" pitchFamily="34" charset="0"/>
            </a:rPr>
            <a:t>E.g. health, welfare, social services, job training, schools, parks</a:t>
          </a:r>
          <a:endParaRPr lang="en-US" sz="2000" kern="1200" dirty="0">
            <a:latin typeface="Century Gothic" panose="020B0502020202020204" pitchFamily="34" charset="0"/>
          </a:endParaRPr>
        </a:p>
      </dsp:txBody>
      <dsp:txXfrm>
        <a:off x="1194716" y="2907879"/>
        <a:ext cx="8662799" cy="9722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79825-CBD2-4AD0-A167-A368B344EFF0}">
      <dsp:nvSpPr>
        <dsp:cNvPr id="0" name=""/>
        <dsp:cNvSpPr/>
      </dsp:nvSpPr>
      <dsp:spPr>
        <a:xfrm>
          <a:off x="1170576" y="216203"/>
          <a:ext cx="3895688" cy="1217402"/>
        </a:xfrm>
        <a:prstGeom prst="rect">
          <a:avLst/>
        </a:prstGeom>
        <a:solidFill>
          <a:schemeClr val="lt1">
            <a:alpha val="40000"/>
            <a:hueOff val="0"/>
            <a:satOff val="0"/>
            <a:lumOff val="0"/>
            <a:alphaOff val="0"/>
          </a:schemeClr>
        </a:solidFill>
        <a:ln w="6350" cap="flat" cmpd="sng" algn="ctr">
          <a:solidFill>
            <a:srgbClr val="549AAB"/>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458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0" kern="1200" dirty="0">
              <a:solidFill>
                <a:srgbClr val="549AAB"/>
              </a:solidFill>
              <a:latin typeface="Century Gothic" panose="020B0502020202020204" pitchFamily="34" charset="0"/>
            </a:rPr>
            <a:t>You may receive money back from tax credits </a:t>
          </a:r>
          <a:endParaRPr lang="en-US" sz="2000" b="1" kern="1200" dirty="0">
            <a:solidFill>
              <a:srgbClr val="549AAB"/>
            </a:solidFill>
            <a:latin typeface="Century Gothic" panose="020B0502020202020204" pitchFamily="34" charset="0"/>
          </a:endParaRPr>
        </a:p>
      </dsp:txBody>
      <dsp:txXfrm>
        <a:off x="1170576" y="216203"/>
        <a:ext cx="3895688" cy="1217402"/>
      </dsp:txXfrm>
    </dsp:sp>
    <dsp:sp modelId="{ADB171B7-2D7B-4113-B8E9-DED4668DA958}">
      <dsp:nvSpPr>
        <dsp:cNvPr id="0" name=""/>
        <dsp:cNvSpPr/>
      </dsp:nvSpPr>
      <dsp:spPr>
        <a:xfrm>
          <a:off x="1008256" y="40356"/>
          <a:ext cx="852181" cy="127827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9B5AFB-65B1-4741-8B74-BFF3E1D9738A}">
      <dsp:nvSpPr>
        <dsp:cNvPr id="0" name=""/>
        <dsp:cNvSpPr/>
      </dsp:nvSpPr>
      <dsp:spPr>
        <a:xfrm>
          <a:off x="5407224" y="216203"/>
          <a:ext cx="3895688" cy="1217402"/>
        </a:xfrm>
        <a:prstGeom prst="rect">
          <a:avLst/>
        </a:prstGeom>
        <a:solidFill>
          <a:schemeClr val="lt1">
            <a:alpha val="40000"/>
            <a:hueOff val="0"/>
            <a:satOff val="0"/>
            <a:lumOff val="0"/>
            <a:alphaOff val="0"/>
          </a:schemeClr>
        </a:solidFill>
        <a:ln w="635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458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Century Gothic" panose="020B0502020202020204" pitchFamily="34" charset="0"/>
            </a:rPr>
            <a:t>Tax filing is how you access state or federal relief</a:t>
          </a:r>
          <a:endParaRPr lang="en-US" sz="2000" kern="1200" dirty="0">
            <a:latin typeface="Century Gothic" panose="020B0502020202020204" pitchFamily="34" charset="0"/>
          </a:endParaRPr>
        </a:p>
      </dsp:txBody>
      <dsp:txXfrm>
        <a:off x="5407224" y="216203"/>
        <a:ext cx="3895688" cy="1217402"/>
      </dsp:txXfrm>
    </dsp:sp>
    <dsp:sp modelId="{47A9B10A-FC56-450C-B8AF-649AF07C5155}">
      <dsp:nvSpPr>
        <dsp:cNvPr id="0" name=""/>
        <dsp:cNvSpPr/>
      </dsp:nvSpPr>
      <dsp:spPr>
        <a:xfrm>
          <a:off x="5244903" y="40356"/>
          <a:ext cx="852181" cy="1278272"/>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C5FAB4-F735-4125-B2CB-F28E6F7E1BED}">
      <dsp:nvSpPr>
        <dsp:cNvPr id="0" name=""/>
        <dsp:cNvSpPr/>
      </dsp:nvSpPr>
      <dsp:spPr>
        <a:xfrm>
          <a:off x="1170576" y="1748778"/>
          <a:ext cx="3895688" cy="1217402"/>
        </a:xfrm>
        <a:prstGeom prst="rect">
          <a:avLst/>
        </a:prstGeom>
        <a:solidFill>
          <a:schemeClr val="lt1">
            <a:alpha val="40000"/>
            <a:hueOff val="0"/>
            <a:satOff val="0"/>
            <a:lumOff val="0"/>
            <a:alphaOff val="0"/>
          </a:schemeClr>
        </a:solidFill>
        <a:ln w="635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458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Century Gothic" panose="020B0502020202020204" pitchFamily="34" charset="0"/>
            </a:rPr>
            <a:t>Simplifies access to student financial aid</a:t>
          </a:r>
          <a:endParaRPr lang="en-US" sz="2000" kern="1200" dirty="0">
            <a:latin typeface="Century Gothic" panose="020B0502020202020204" pitchFamily="34" charset="0"/>
          </a:endParaRPr>
        </a:p>
      </dsp:txBody>
      <dsp:txXfrm>
        <a:off x="1170576" y="1748778"/>
        <a:ext cx="3895688" cy="1217402"/>
      </dsp:txXfrm>
    </dsp:sp>
    <dsp:sp modelId="{7A35479B-0AE0-465F-95E9-88248E7FE8BF}">
      <dsp:nvSpPr>
        <dsp:cNvPr id="0" name=""/>
        <dsp:cNvSpPr/>
      </dsp:nvSpPr>
      <dsp:spPr>
        <a:xfrm>
          <a:off x="1008256" y="1572931"/>
          <a:ext cx="852181" cy="1278272"/>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D439F4-4DCB-4A69-AFE4-FBB108AC89EB}">
      <dsp:nvSpPr>
        <dsp:cNvPr id="0" name=""/>
        <dsp:cNvSpPr/>
      </dsp:nvSpPr>
      <dsp:spPr>
        <a:xfrm>
          <a:off x="5407224" y="1748778"/>
          <a:ext cx="3895688" cy="1217402"/>
        </a:xfrm>
        <a:prstGeom prst="rect">
          <a:avLst/>
        </a:prstGeom>
        <a:solidFill>
          <a:schemeClr val="lt1">
            <a:alpha val="40000"/>
            <a:hueOff val="0"/>
            <a:satOff val="0"/>
            <a:lumOff val="0"/>
            <a:alphaOff val="0"/>
          </a:schemeClr>
        </a:solidFill>
        <a:ln w="635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458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Century Gothic" panose="020B0502020202020204" pitchFamily="34" charset="0"/>
            </a:rPr>
            <a:t>Does not impact eligibility for mainstream public benefit programs</a:t>
          </a:r>
          <a:endParaRPr lang="en-US" sz="2000" kern="1200" dirty="0">
            <a:latin typeface="Century Gothic" panose="020B0502020202020204" pitchFamily="34" charset="0"/>
          </a:endParaRPr>
        </a:p>
      </dsp:txBody>
      <dsp:txXfrm>
        <a:off x="5407224" y="1748778"/>
        <a:ext cx="3895688" cy="1217402"/>
      </dsp:txXfrm>
    </dsp:sp>
    <dsp:sp modelId="{E97B51F7-43D9-4108-A062-155124493A5D}">
      <dsp:nvSpPr>
        <dsp:cNvPr id="0" name=""/>
        <dsp:cNvSpPr/>
      </dsp:nvSpPr>
      <dsp:spPr>
        <a:xfrm>
          <a:off x="5244903" y="1572931"/>
          <a:ext cx="852181" cy="1278272"/>
        </a:xfrm>
        <a:prstGeom prst="rect">
          <a:avLst/>
        </a:prstGeom>
        <a:blipFill rotWithShape="1">
          <a:blip xmlns:r="http://schemas.openxmlformats.org/officeDocument/2006/relationships" r:embed="rId7">
            <a:extLst>
              <a:ext uri="{96DAC541-7B7A-43D3-8B79-37D633B846F1}">
                <asvg:svgBlip xmlns:asvg="http://schemas.microsoft.com/office/drawing/2016/SVG/main" r:embed="rId8"/>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EC2DD6-0CCF-41FF-8D0F-252F8A92DB90}">
      <dsp:nvSpPr>
        <dsp:cNvPr id="0" name=""/>
        <dsp:cNvSpPr/>
      </dsp:nvSpPr>
      <dsp:spPr>
        <a:xfrm>
          <a:off x="1170576" y="3281353"/>
          <a:ext cx="3895688" cy="1217402"/>
        </a:xfrm>
        <a:prstGeom prst="rect">
          <a:avLst/>
        </a:prstGeom>
        <a:solidFill>
          <a:schemeClr val="lt1">
            <a:alpha val="40000"/>
            <a:hueOff val="0"/>
            <a:satOff val="0"/>
            <a:lumOff val="0"/>
            <a:alphaOff val="0"/>
          </a:schemeClr>
        </a:solidFill>
        <a:ln w="635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458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Century Gothic" panose="020B0502020202020204" pitchFamily="34" charset="0"/>
            </a:rPr>
            <a:t>Establishes official income for the determination of public benefits</a:t>
          </a:r>
          <a:endParaRPr lang="en-US" sz="2000" kern="1200" dirty="0">
            <a:latin typeface="Century Gothic" panose="020B0502020202020204" pitchFamily="34" charset="0"/>
          </a:endParaRPr>
        </a:p>
      </dsp:txBody>
      <dsp:txXfrm>
        <a:off x="1170576" y="3281353"/>
        <a:ext cx="3895688" cy="1217402"/>
      </dsp:txXfrm>
    </dsp:sp>
    <dsp:sp modelId="{595A6708-6D6D-4A4B-86CF-42817AE6A08E}">
      <dsp:nvSpPr>
        <dsp:cNvPr id="0" name=""/>
        <dsp:cNvSpPr/>
      </dsp:nvSpPr>
      <dsp:spPr>
        <a:xfrm>
          <a:off x="1008256" y="3105506"/>
          <a:ext cx="852181" cy="1278272"/>
        </a:xfrm>
        <a:prstGeom prst="rect">
          <a:avLst/>
        </a:prstGeom>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9A6F1A-A81D-48D3-BCFD-A76F17CD2AB1}">
      <dsp:nvSpPr>
        <dsp:cNvPr id="0" name=""/>
        <dsp:cNvSpPr/>
      </dsp:nvSpPr>
      <dsp:spPr>
        <a:xfrm>
          <a:off x="5407224" y="3281353"/>
          <a:ext cx="3895688" cy="1217402"/>
        </a:xfrm>
        <a:prstGeom prst="rect">
          <a:avLst/>
        </a:prstGeom>
        <a:solidFill>
          <a:schemeClr val="lt1">
            <a:alpha val="40000"/>
            <a:hueOff val="0"/>
            <a:satOff val="0"/>
            <a:lumOff val="0"/>
            <a:alphaOff val="0"/>
          </a:schemeClr>
        </a:solidFill>
        <a:ln w="6350" cap="flat" cmpd="sng" algn="ctr">
          <a:solidFill>
            <a:schemeClr val="accent2"/>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4587"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Century Gothic" panose="020B0502020202020204" pitchFamily="34" charset="0"/>
            </a:rPr>
            <a:t>Important independent living skill</a:t>
          </a:r>
          <a:endParaRPr lang="en-US" sz="2000" kern="1200" dirty="0">
            <a:latin typeface="Century Gothic" panose="020B0502020202020204" pitchFamily="34" charset="0"/>
          </a:endParaRPr>
        </a:p>
      </dsp:txBody>
      <dsp:txXfrm>
        <a:off x="5407224" y="3281353"/>
        <a:ext cx="3895688" cy="1217402"/>
      </dsp:txXfrm>
    </dsp:sp>
    <dsp:sp modelId="{EF630C34-9E30-4527-8FF4-24104E990572}">
      <dsp:nvSpPr>
        <dsp:cNvPr id="0" name=""/>
        <dsp:cNvSpPr/>
      </dsp:nvSpPr>
      <dsp:spPr>
        <a:xfrm>
          <a:off x="5244903" y="3105506"/>
          <a:ext cx="852181" cy="1278272"/>
        </a:xfrm>
        <a:prstGeom prst="rect">
          <a:avLst/>
        </a:prstGeom>
        <a:blipFill rotWithShape="1">
          <a:blip xmlns:r="http://schemas.openxmlformats.org/officeDocument/2006/relationships" r:embed="rId11">
            <a:extLst>
              <a:ext uri="{96DAC541-7B7A-43D3-8B79-37D633B846F1}">
                <asvg:svgBlip xmlns:asvg="http://schemas.microsoft.com/office/drawing/2016/SVG/main" r:embed="rId1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185FD-A75F-4092-A840-3FC0D2F4C31D}">
      <dsp:nvSpPr>
        <dsp:cNvPr id="0" name=""/>
        <dsp:cNvSpPr/>
      </dsp:nvSpPr>
      <dsp:spPr>
        <a:xfrm>
          <a:off x="0" y="1072631"/>
          <a:ext cx="10180564" cy="1430174"/>
        </a:xfrm>
        <a:prstGeom prst="notchedRightArrow">
          <a:avLst/>
        </a:prstGeom>
        <a:solidFill>
          <a:srgbClr val="D6EDF4"/>
        </a:solidFill>
        <a:ln>
          <a:noFill/>
        </a:ln>
        <a:effectLst/>
      </dsp:spPr>
      <dsp:style>
        <a:lnRef idx="0">
          <a:scrgbClr r="0" g="0" b="0"/>
        </a:lnRef>
        <a:fillRef idx="1">
          <a:scrgbClr r="0" g="0" b="0"/>
        </a:fillRef>
        <a:effectRef idx="0">
          <a:scrgbClr r="0" g="0" b="0"/>
        </a:effectRef>
        <a:fontRef idx="minor"/>
      </dsp:style>
    </dsp:sp>
    <dsp:sp modelId="{80933E9C-EB31-41AF-AC69-145D1DA4D2D7}">
      <dsp:nvSpPr>
        <dsp:cNvPr id="0" name=""/>
        <dsp:cNvSpPr/>
      </dsp:nvSpPr>
      <dsp:spPr>
        <a:xfrm>
          <a:off x="4473" y="0"/>
          <a:ext cx="2952761" cy="1430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b="1" kern="1200">
              <a:latin typeface="Century Gothic" panose="020B0502020202020204" pitchFamily="34" charset="0"/>
              <a:cs typeface="Calibri" panose="020F0502020204030204" pitchFamily="34" charset="0"/>
            </a:rPr>
            <a:t>January: </a:t>
          </a:r>
          <a:r>
            <a:rPr lang="en-US" sz="2000" kern="1200">
              <a:latin typeface="Century Gothic" panose="020B0502020202020204" pitchFamily="34" charset="0"/>
              <a:cs typeface="Calibri" panose="020F0502020204030204" pitchFamily="34" charset="0"/>
            </a:rPr>
            <a:t>Tax filing season begins</a:t>
          </a:r>
          <a:endParaRPr lang="en-US" sz="2000" kern="1200" dirty="0"/>
        </a:p>
      </dsp:txBody>
      <dsp:txXfrm>
        <a:off x="4473" y="0"/>
        <a:ext cx="2952761" cy="1430174"/>
      </dsp:txXfrm>
    </dsp:sp>
    <dsp:sp modelId="{B08BAC01-BC12-4382-88CD-F2FA34ADECFF}">
      <dsp:nvSpPr>
        <dsp:cNvPr id="0" name=""/>
        <dsp:cNvSpPr/>
      </dsp:nvSpPr>
      <dsp:spPr>
        <a:xfrm>
          <a:off x="1302082" y="1608946"/>
          <a:ext cx="357543" cy="35754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ED082A-F447-400E-BCD6-9050ED876B4F}">
      <dsp:nvSpPr>
        <dsp:cNvPr id="0" name=""/>
        <dsp:cNvSpPr/>
      </dsp:nvSpPr>
      <dsp:spPr>
        <a:xfrm>
          <a:off x="3104873" y="2145262"/>
          <a:ext cx="2952761" cy="1430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a:latin typeface="Century Gothic" panose="020B0502020202020204" pitchFamily="34" charset="0"/>
              <a:cs typeface="Calibri" panose="020F0502020204030204" pitchFamily="34" charset="0"/>
            </a:rPr>
            <a:t>April: </a:t>
          </a:r>
          <a:r>
            <a:rPr lang="en-US" sz="2000" kern="1200">
              <a:latin typeface="Century Gothic" panose="020B0502020202020204" pitchFamily="34" charset="0"/>
              <a:cs typeface="Calibri" panose="020F0502020204030204" pitchFamily="34" charset="0"/>
            </a:rPr>
            <a:t>Tax deadline for people who </a:t>
          </a:r>
          <a:r>
            <a:rPr lang="en-US" sz="2000" b="1" i="1" u="sng" kern="1200">
              <a:latin typeface="Century Gothic" panose="020B0502020202020204" pitchFamily="34" charset="0"/>
              <a:cs typeface="Calibri" panose="020F0502020204030204" pitchFamily="34" charset="0"/>
            </a:rPr>
            <a:t>owe taxes</a:t>
          </a:r>
          <a:endParaRPr lang="en-US" sz="2000" b="1" i="1" u="sng" kern="1200" dirty="0">
            <a:latin typeface="Century Gothic" panose="020B0502020202020204" pitchFamily="34" charset="0"/>
            <a:cs typeface="Calibri" panose="020F0502020204030204" pitchFamily="34" charset="0"/>
          </a:endParaRPr>
        </a:p>
      </dsp:txBody>
      <dsp:txXfrm>
        <a:off x="3104873" y="2145262"/>
        <a:ext cx="2952761" cy="1430174"/>
      </dsp:txXfrm>
    </dsp:sp>
    <dsp:sp modelId="{118A7227-5C58-4576-8FB2-F35170A8FE64}">
      <dsp:nvSpPr>
        <dsp:cNvPr id="0" name=""/>
        <dsp:cNvSpPr/>
      </dsp:nvSpPr>
      <dsp:spPr>
        <a:xfrm>
          <a:off x="4402481" y="1608946"/>
          <a:ext cx="357543" cy="35754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DC4446-2D6B-45BB-866F-2785573D117B}">
      <dsp:nvSpPr>
        <dsp:cNvPr id="0" name=""/>
        <dsp:cNvSpPr/>
      </dsp:nvSpPr>
      <dsp:spPr>
        <a:xfrm>
          <a:off x="6205272" y="0"/>
          <a:ext cx="2952761" cy="1430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b="1" kern="1200">
              <a:latin typeface="Century Gothic" panose="020B0502020202020204" pitchFamily="34" charset="0"/>
              <a:cs typeface="Calibri" panose="020F0502020204030204" pitchFamily="34" charset="0"/>
            </a:rPr>
            <a:t>October: </a:t>
          </a:r>
          <a:r>
            <a:rPr lang="en-US" sz="2000" kern="1200">
              <a:latin typeface="Century Gothic" panose="020B0502020202020204" pitchFamily="34" charset="0"/>
              <a:cs typeface="Calibri" panose="020F0502020204030204" pitchFamily="34" charset="0"/>
            </a:rPr>
            <a:t>Tax deadline for people who </a:t>
          </a:r>
          <a:r>
            <a:rPr lang="en-US" sz="2000" b="1" i="1" u="sng" kern="1200">
              <a:latin typeface="Century Gothic" panose="020B0502020202020204" pitchFamily="34" charset="0"/>
              <a:cs typeface="Calibri" panose="020F0502020204030204" pitchFamily="34" charset="0"/>
            </a:rPr>
            <a:t>do not owe taxes</a:t>
          </a:r>
          <a:endParaRPr lang="en-US" sz="2000" b="1" i="1" u="sng" kern="1200" dirty="0">
            <a:latin typeface="Century Gothic" panose="020B0502020202020204" pitchFamily="34" charset="0"/>
            <a:cs typeface="Calibri" panose="020F0502020204030204" pitchFamily="34" charset="0"/>
          </a:endParaRPr>
        </a:p>
      </dsp:txBody>
      <dsp:txXfrm>
        <a:off x="6205272" y="0"/>
        <a:ext cx="2952761" cy="1430174"/>
      </dsp:txXfrm>
    </dsp:sp>
    <dsp:sp modelId="{A8F0D3D2-2C2E-44D5-A9F6-0CBCA55C0322}">
      <dsp:nvSpPr>
        <dsp:cNvPr id="0" name=""/>
        <dsp:cNvSpPr/>
      </dsp:nvSpPr>
      <dsp:spPr>
        <a:xfrm>
          <a:off x="7502881" y="1608946"/>
          <a:ext cx="357543" cy="35754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E7428-EDF0-4678-A1E5-5FF42951AFD1}">
      <dsp:nvSpPr>
        <dsp:cNvPr id="0" name=""/>
        <dsp:cNvSpPr/>
      </dsp:nvSpPr>
      <dsp:spPr>
        <a:xfrm rot="5400000">
          <a:off x="1843541" y="107407"/>
          <a:ext cx="2501774" cy="2912403"/>
        </a:xfrm>
        <a:prstGeom prst="round2SameRect">
          <a:avLst/>
        </a:prstGeom>
        <a:solidFill>
          <a:srgbClr val="D6EDF4">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b="0" i="0" kern="1200">
              <a:latin typeface="Century Gothic" panose="020B0502020202020204" pitchFamily="34" charset="0"/>
            </a:rPr>
            <a:t>California Earned Income Tax Credit (CalEITC)</a:t>
          </a:r>
          <a:endParaRPr lang="en-US" sz="1800" kern="1200">
            <a:latin typeface="Century Gothic" panose="020B0502020202020204" pitchFamily="34" charset="0"/>
          </a:endParaRPr>
        </a:p>
        <a:p>
          <a:pPr marL="171450" lvl="1" indent="-171450" algn="l" defTabSz="800100">
            <a:lnSpc>
              <a:spcPct val="90000"/>
            </a:lnSpc>
            <a:spcBef>
              <a:spcPct val="0"/>
            </a:spcBef>
            <a:spcAft>
              <a:spcPct val="15000"/>
            </a:spcAft>
            <a:buChar char="•"/>
          </a:pPr>
          <a:r>
            <a:rPr lang="en-US" sz="1800" b="0" i="0" kern="1200" dirty="0">
              <a:latin typeface="Century Gothic" panose="020B0502020202020204" pitchFamily="34" charset="0"/>
            </a:rPr>
            <a:t>Young Child Tax Credit (YCTC)</a:t>
          </a:r>
          <a:endParaRPr lang="en-US" sz="1800" kern="1200" dirty="0">
            <a:latin typeface="Century Gothic" panose="020B0502020202020204" pitchFamily="34" charset="0"/>
          </a:endParaRPr>
        </a:p>
        <a:p>
          <a:pPr marL="171450" lvl="1" indent="-171450" algn="l" defTabSz="800100">
            <a:lnSpc>
              <a:spcPct val="90000"/>
            </a:lnSpc>
            <a:spcBef>
              <a:spcPct val="0"/>
            </a:spcBef>
            <a:spcAft>
              <a:spcPct val="15000"/>
            </a:spcAft>
            <a:buChar char="•"/>
          </a:pPr>
          <a:r>
            <a:rPr lang="en-US" sz="1800" b="0" i="0" kern="1200" dirty="0">
              <a:latin typeface="Century Gothic" panose="020B0502020202020204" pitchFamily="34" charset="0"/>
            </a:rPr>
            <a:t>Child &amp; Dependent Care Expenses Credit*</a:t>
          </a:r>
          <a:endParaRPr lang="en-US" sz="1800" kern="1200" dirty="0">
            <a:latin typeface="Century Gothic" panose="020B0502020202020204" pitchFamily="34" charset="0"/>
          </a:endParaRPr>
        </a:p>
        <a:p>
          <a:pPr marL="171450" lvl="1" indent="-171450" algn="l" defTabSz="800100">
            <a:lnSpc>
              <a:spcPct val="90000"/>
            </a:lnSpc>
            <a:spcBef>
              <a:spcPct val="0"/>
            </a:spcBef>
            <a:spcAft>
              <a:spcPct val="15000"/>
            </a:spcAft>
            <a:buChar char="•"/>
          </a:pPr>
          <a:r>
            <a:rPr lang="en-US" sz="1800" b="0" i="0" kern="1200" dirty="0">
              <a:latin typeface="Century Gothic" panose="020B0502020202020204" pitchFamily="34" charset="0"/>
            </a:rPr>
            <a:t>Renters Credit*</a:t>
          </a:r>
          <a:endParaRPr lang="en-US" sz="1800" kern="1200" dirty="0">
            <a:latin typeface="Century Gothic" panose="020B0502020202020204" pitchFamily="34" charset="0"/>
          </a:endParaRPr>
        </a:p>
      </dsp:txBody>
      <dsp:txXfrm rot="-5400000">
        <a:off x="1638227" y="434849"/>
        <a:ext cx="2790276" cy="2257520"/>
      </dsp:txXfrm>
    </dsp:sp>
    <dsp:sp modelId="{09D12B36-054F-474F-A03F-94BC505FE6F0}">
      <dsp:nvSpPr>
        <dsp:cNvPr id="0" name=""/>
        <dsp:cNvSpPr/>
      </dsp:nvSpPr>
      <dsp:spPr>
        <a:xfrm>
          <a:off x="0" y="0"/>
          <a:ext cx="1638226" cy="3127218"/>
        </a:xfrm>
        <a:prstGeom prst="roundRect">
          <a:avLst/>
        </a:prstGeom>
        <a:solidFill>
          <a:srgbClr val="549A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marL="0" lvl="0" indent="0" algn="ctr" defTabSz="1289050">
            <a:lnSpc>
              <a:spcPct val="90000"/>
            </a:lnSpc>
            <a:spcBef>
              <a:spcPct val="0"/>
            </a:spcBef>
            <a:spcAft>
              <a:spcPct val="35000"/>
            </a:spcAft>
            <a:buNone/>
          </a:pPr>
          <a:r>
            <a:rPr lang="en-US" sz="2900" b="1" i="0" kern="1200" dirty="0">
              <a:latin typeface="Century Gothic" panose="020B0502020202020204" pitchFamily="34" charset="0"/>
            </a:rPr>
            <a:t>State</a:t>
          </a:r>
          <a:r>
            <a:rPr lang="en-US" sz="2900" b="0" i="0" kern="1200" dirty="0">
              <a:latin typeface="Century Gothic" panose="020B0502020202020204" pitchFamily="34" charset="0"/>
            </a:rPr>
            <a:t> Tax Credits</a:t>
          </a:r>
          <a:endParaRPr lang="en-US" sz="2900" kern="1200" dirty="0">
            <a:latin typeface="Century Gothic" panose="020B0502020202020204" pitchFamily="34" charset="0"/>
          </a:endParaRPr>
        </a:p>
      </dsp:txBody>
      <dsp:txXfrm>
        <a:off x="79972" y="79972"/>
        <a:ext cx="1478282" cy="29672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E3BED-BAD9-4670-AE6D-831815F3495E}">
      <dsp:nvSpPr>
        <dsp:cNvPr id="0" name=""/>
        <dsp:cNvSpPr/>
      </dsp:nvSpPr>
      <dsp:spPr>
        <a:xfrm rot="5400000">
          <a:off x="1843540" y="107407"/>
          <a:ext cx="2501774" cy="2912402"/>
        </a:xfrm>
        <a:prstGeom prst="round2SameRect">
          <a:avLst/>
        </a:prstGeom>
        <a:solidFill>
          <a:srgbClr val="F1995D">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b="0" i="0" kern="1200">
              <a:latin typeface="Century Gothic" panose="020B0502020202020204" pitchFamily="34" charset="0"/>
            </a:rPr>
            <a:t>Earned Income Tax Credit (EITC)</a:t>
          </a:r>
          <a:endParaRPr lang="en-US" sz="1700" kern="1200">
            <a:latin typeface="Century Gothic" panose="020B0502020202020204" pitchFamily="34" charset="0"/>
          </a:endParaRPr>
        </a:p>
        <a:p>
          <a:pPr marL="171450" lvl="1" indent="-171450" algn="l" defTabSz="755650">
            <a:lnSpc>
              <a:spcPct val="90000"/>
            </a:lnSpc>
            <a:spcBef>
              <a:spcPct val="0"/>
            </a:spcBef>
            <a:spcAft>
              <a:spcPct val="15000"/>
            </a:spcAft>
            <a:buChar char="•"/>
          </a:pPr>
          <a:r>
            <a:rPr lang="en-US" sz="1700" b="0" i="0" kern="1200">
              <a:latin typeface="Century Gothic" panose="020B0502020202020204" pitchFamily="34" charset="0"/>
            </a:rPr>
            <a:t>Child Tax Credit (CTC)</a:t>
          </a:r>
          <a:endParaRPr lang="en-US" sz="1700" kern="1200">
            <a:latin typeface="Century Gothic" panose="020B0502020202020204" pitchFamily="34" charset="0"/>
          </a:endParaRPr>
        </a:p>
        <a:p>
          <a:pPr marL="171450" lvl="1" indent="-171450" algn="l" defTabSz="755650">
            <a:lnSpc>
              <a:spcPct val="90000"/>
            </a:lnSpc>
            <a:spcBef>
              <a:spcPct val="0"/>
            </a:spcBef>
            <a:spcAft>
              <a:spcPct val="15000"/>
            </a:spcAft>
            <a:buChar char="•"/>
          </a:pPr>
          <a:r>
            <a:rPr lang="en-US" sz="1700" b="0" i="0" kern="1200">
              <a:latin typeface="Century Gothic" panose="020B0502020202020204" pitchFamily="34" charset="0"/>
            </a:rPr>
            <a:t>Child &amp; Dependent Care Tax Credit</a:t>
          </a:r>
          <a:endParaRPr lang="en-US" sz="1700" kern="1200">
            <a:latin typeface="Century Gothic" panose="020B0502020202020204" pitchFamily="34" charset="0"/>
          </a:endParaRPr>
        </a:p>
        <a:p>
          <a:pPr marL="171450" lvl="1" indent="-171450" algn="l" defTabSz="755650">
            <a:lnSpc>
              <a:spcPct val="90000"/>
            </a:lnSpc>
            <a:spcBef>
              <a:spcPct val="0"/>
            </a:spcBef>
            <a:spcAft>
              <a:spcPct val="15000"/>
            </a:spcAft>
            <a:buChar char="•"/>
          </a:pPr>
          <a:r>
            <a:rPr lang="en-US" sz="1700" b="0" i="0" kern="1200" dirty="0">
              <a:latin typeface="Century Gothic" panose="020B0502020202020204" pitchFamily="34" charset="0"/>
            </a:rPr>
            <a:t>American Opportunity Credit and Lifetime Learning Credit*</a:t>
          </a:r>
          <a:endParaRPr lang="en-US" sz="1700" kern="1200" dirty="0">
            <a:latin typeface="Century Gothic" panose="020B0502020202020204" pitchFamily="34" charset="0"/>
          </a:endParaRPr>
        </a:p>
      </dsp:txBody>
      <dsp:txXfrm rot="-5400000">
        <a:off x="1638227" y="434848"/>
        <a:ext cx="2790275" cy="2257520"/>
      </dsp:txXfrm>
    </dsp:sp>
    <dsp:sp modelId="{A3482474-B035-4D5D-9B08-44B8830C12CA}">
      <dsp:nvSpPr>
        <dsp:cNvPr id="0" name=""/>
        <dsp:cNvSpPr/>
      </dsp:nvSpPr>
      <dsp:spPr>
        <a:xfrm>
          <a:off x="0" y="0"/>
          <a:ext cx="1638226" cy="3127218"/>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b="1" i="0" kern="1200" dirty="0">
              <a:latin typeface="Century Gothic" panose="020B0502020202020204" pitchFamily="34" charset="0"/>
            </a:rPr>
            <a:t>Federal</a:t>
          </a:r>
          <a:r>
            <a:rPr lang="en-US" sz="2700" b="0" i="0" kern="1200" dirty="0">
              <a:latin typeface="Century Gothic" panose="020B0502020202020204" pitchFamily="34" charset="0"/>
            </a:rPr>
            <a:t> Tax Credits</a:t>
          </a:r>
          <a:endParaRPr lang="en-US" sz="2700" kern="1200" dirty="0">
            <a:latin typeface="Century Gothic" panose="020B0502020202020204" pitchFamily="34" charset="0"/>
          </a:endParaRPr>
        </a:p>
      </dsp:txBody>
      <dsp:txXfrm>
        <a:off x="79972" y="79972"/>
        <a:ext cx="1478282" cy="2967274"/>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5EDDE1BC-3CCF-4582-8CCD-7F34C32593B5}" type="datetimeFigureOut">
              <a:rPr lang="en-US" smtClean="0"/>
              <a:pPr/>
              <a:t>11/2/2023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8CCDCD58-9523-42DC-AE2C-D91A209AE46C}" type="slidenum">
              <a:rPr lang="en-US" smtClean="0"/>
              <a:pPr/>
              <a:t>‹#›</a:t>
            </a:fld>
            <a:endParaRPr lang="en-US" dirty="0"/>
          </a:p>
        </p:txBody>
      </p:sp>
    </p:spTree>
    <p:extLst>
      <p:ext uri="{BB962C8B-B14F-4D97-AF65-F5344CB8AC3E}">
        <p14:creationId xmlns:p14="http://schemas.microsoft.com/office/powerpoint/2010/main" val="3478212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jbay.org/resources/fytc-flye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jbay.org/resources/tax-prep/"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jbay.org/resources/fy-vita-site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Welcome and thank you for providing this workshop to the young adults you work with! A few things to know before getting started:</a:t>
            </a:r>
          </a:p>
          <a:p>
            <a:pPr marL="0" lvl="0" indent="0" algn="l" rtl="0">
              <a:lnSpc>
                <a:spcPct val="100000"/>
              </a:lnSpc>
              <a:spcBef>
                <a:spcPts val="0"/>
              </a:spcBef>
              <a:spcAft>
                <a:spcPts val="0"/>
              </a:spcAft>
              <a:buSzPts val="1400"/>
              <a:buNone/>
            </a:pPr>
            <a:endParaRPr lang="en-US" dirty="0"/>
          </a:p>
          <a:p>
            <a:pPr marL="228600" lvl="0" indent="-228600" algn="l" rtl="0">
              <a:lnSpc>
                <a:spcPct val="100000"/>
              </a:lnSpc>
              <a:spcBef>
                <a:spcPts val="0"/>
              </a:spcBef>
              <a:spcAft>
                <a:spcPts val="0"/>
              </a:spcAft>
              <a:buSzPts val="1400"/>
              <a:buAutoNum type="arabicPeriod"/>
            </a:pPr>
            <a:r>
              <a:rPr lang="en-US" dirty="0"/>
              <a:t>The workshop will take about </a:t>
            </a:r>
            <a:r>
              <a:rPr lang="en-US" b="1" dirty="0"/>
              <a:t>90</a:t>
            </a:r>
            <a:r>
              <a:rPr lang="en-US" dirty="0"/>
              <a:t> minutes, depending on how much engagement/discussion you include. You can cover the material in one session or over two days, depending on your scheduling and your audience’s attention span.</a:t>
            </a:r>
            <a:br>
              <a:rPr lang="en-US" dirty="0"/>
            </a:br>
            <a:r>
              <a:rPr lang="en-US" dirty="0"/>
              <a:t> </a:t>
            </a:r>
          </a:p>
          <a:p>
            <a:pPr marL="228600" lvl="0" indent="-228600" algn="l" rtl="0">
              <a:lnSpc>
                <a:spcPct val="100000"/>
              </a:lnSpc>
              <a:spcBef>
                <a:spcPts val="0"/>
              </a:spcBef>
              <a:spcAft>
                <a:spcPts val="0"/>
              </a:spcAft>
              <a:buSzPts val="1400"/>
              <a:buAutoNum type="arabicPeriod"/>
            </a:pPr>
            <a:r>
              <a:rPr lang="en-US" dirty="0"/>
              <a:t>We recommend making the workshop as interactive as possible, taking questions throughout, and pausing at the end of each section to reinforce learning. One option is to ask two “quiz” questions based on what they’ve learned.</a:t>
            </a:r>
            <a:br>
              <a:rPr lang="en-US" dirty="0"/>
            </a:br>
            <a:endParaRPr lang="en-US" dirty="0"/>
          </a:p>
          <a:p>
            <a:pPr marL="228600" lvl="0" indent="-228600" algn="l" rtl="0">
              <a:lnSpc>
                <a:spcPct val="100000"/>
              </a:lnSpc>
              <a:spcBef>
                <a:spcPts val="0"/>
              </a:spcBef>
              <a:spcAft>
                <a:spcPts val="0"/>
              </a:spcAft>
              <a:buSzPts val="1400"/>
              <a:buAutoNum type="arabicPeriod"/>
            </a:pPr>
            <a:r>
              <a:rPr lang="en-US" dirty="0"/>
              <a:t>All the resources referenced or linked to can be found here: </a:t>
            </a:r>
            <a:r>
              <a:rPr lang="en-US" b="1" dirty="0"/>
              <a:t>https://jbay.org/resources/tax-filing-tax-credits-informational-resources/   </a:t>
            </a:r>
            <a:endParaRPr b="1" dirty="0"/>
          </a:p>
        </p:txBody>
      </p:sp>
      <p:sp>
        <p:nvSpPr>
          <p:cNvPr id="210" name="Google Shape;21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210" name="Google Shape;21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2645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Common questions for this slide:</a:t>
            </a:r>
          </a:p>
          <a:p>
            <a:endParaRPr lang="en-US" b="0" dirty="0"/>
          </a:p>
          <a:p>
            <a:r>
              <a:rPr lang="en-US" b="0" dirty="0"/>
              <a:t>Why do people owe? Will I owe? Will I get to keep my credits?</a:t>
            </a:r>
          </a:p>
          <a:p>
            <a:endParaRPr lang="en-US" b="0" dirty="0"/>
          </a:p>
          <a:p>
            <a:r>
              <a:rPr lang="en-US" b="1" dirty="0"/>
              <a:t>Most young adults who owed last year either had:</a:t>
            </a:r>
          </a:p>
          <a:p>
            <a:pPr marL="171450" indent="-171450">
              <a:buFont typeface="Arial" panose="020B0604020202020204" pitchFamily="34" charset="0"/>
              <a:buChar char="•"/>
            </a:pPr>
            <a:r>
              <a:rPr lang="en-US" b="0" dirty="0"/>
              <a:t>Self-employment/gig work income which means they didn’t pay taxes during the year because no taxes were taken out of their paychecks, </a:t>
            </a:r>
            <a:r>
              <a:rPr lang="en-US" b="1" dirty="0"/>
              <a:t>or</a:t>
            </a:r>
            <a:r>
              <a:rPr lang="en-US" b="0" dirty="0"/>
              <a:t>, </a:t>
            </a:r>
          </a:p>
          <a:p>
            <a:pPr marL="171450" indent="-171450">
              <a:buFont typeface="Arial" panose="020B0604020202020204" pitchFamily="34" charset="0"/>
              <a:buChar char="•"/>
            </a:pPr>
            <a:r>
              <a:rPr lang="en-US" b="0" dirty="0"/>
              <a:t>For those not self-employed, they may have not filled out their W-4 correctly and didn’t have enough taxes withdrawn from their paychecks during the year, </a:t>
            </a:r>
            <a:r>
              <a:rPr lang="en-US" b="1" dirty="0"/>
              <a:t>or,</a:t>
            </a:r>
            <a:r>
              <a:rPr lang="en-US" b="0" dirty="0"/>
              <a:t> </a:t>
            </a:r>
          </a:p>
          <a:p>
            <a:pPr marL="171450" indent="-171450">
              <a:buFont typeface="Arial" panose="020B0604020202020204" pitchFamily="34" charset="0"/>
              <a:buChar char="•"/>
            </a:pPr>
            <a:r>
              <a:rPr lang="en-US" b="0" dirty="0"/>
              <a:t>They may have received a substantial amount of financial aid for college, and used that financial aid for non-qualified expenses, meaning the money was taxable.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ea typeface="Montserrat Light"/>
                <a:cs typeface="Montserrat Light"/>
                <a:sym typeface="Montserrat Light"/>
              </a:rPr>
              <a:pPr algn="r"/>
              <a:t>11</a:t>
            </a:fld>
            <a:endParaRPr lang="en-US" sz="1200" dirty="0">
              <a:solidFill>
                <a:schemeClr val="dk1"/>
              </a:solidFill>
              <a:ea typeface="Montserrat Light"/>
              <a:cs typeface="Montserrat Light"/>
              <a:sym typeface="Montserrat Light"/>
            </a:endParaRPr>
          </a:p>
        </p:txBody>
      </p:sp>
    </p:spTree>
    <p:extLst>
      <p:ext uri="{BB962C8B-B14F-4D97-AF65-F5344CB8AC3E}">
        <p14:creationId xmlns:p14="http://schemas.microsoft.com/office/powerpoint/2010/main" val="1684560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Consider printing out the FYTC flyer and providing to </a:t>
            </a:r>
            <a:r>
              <a:rPr lang="en-US" b="1" dirty="0">
                <a:solidFill>
                  <a:srgbClr val="112F3D"/>
                </a:solidFill>
                <a:latin typeface="+mn-lt"/>
              </a:rPr>
              <a:t>attendees: </a:t>
            </a:r>
            <a:r>
              <a:rPr lang="en-US" b="1" i="0" dirty="0">
                <a:solidFill>
                  <a:srgbClr val="0563C1"/>
                </a:solidFill>
                <a:effectLst/>
                <a:latin typeface="+mn-lt"/>
                <a:hlinkClick r:id="rId3">
                  <a:extLst>
                    <a:ext uri="{A12FA001-AC4F-418D-AE19-62706E023703}">
                      <ahyp:hlinkClr xmlns:ahyp="http://schemas.microsoft.com/office/drawing/2018/hyperlinkcolor" val="tx"/>
                    </a:ext>
                  </a:extLst>
                </a:hlinkClick>
              </a:rPr>
              <a:t>https://jbay.org/resources/fytc-flyer</a:t>
            </a:r>
            <a:r>
              <a:rPr lang="en-US" b="1" i="0" dirty="0">
                <a:solidFill>
                  <a:srgbClr val="112F3D"/>
                </a:solidFill>
                <a:effectLst/>
                <a:latin typeface="+mn-lt"/>
                <a:hlinkClick r:id="rId3">
                  <a:extLst>
                    <a:ext uri="{A12FA001-AC4F-418D-AE19-62706E023703}">
                      <ahyp:hlinkClr xmlns:ahyp="http://schemas.microsoft.com/office/drawing/2018/hyperlinkcolor" val="tx"/>
                    </a:ext>
                  </a:extLst>
                </a:hlinkClick>
              </a:rPr>
              <a:t>/</a:t>
            </a:r>
            <a:endParaRPr lang="en-US" b="1" i="0" dirty="0">
              <a:solidFill>
                <a:srgbClr val="112F3D"/>
              </a:solidFill>
              <a:effectLst/>
              <a:latin typeface="+mn-lt"/>
            </a:endParaRPr>
          </a:p>
          <a:p>
            <a:pPr marL="171450" indent="-171450">
              <a:buFont typeface="Arial" panose="020B0604020202020204" pitchFamily="34" charset="0"/>
              <a:buChar char="•"/>
            </a:pPr>
            <a:endParaRPr lang="en-US" b="0" i="0" dirty="0">
              <a:solidFill>
                <a:srgbClr val="112F3D"/>
              </a:solidFill>
              <a:effectLst/>
              <a:latin typeface="+mn-lt"/>
            </a:endParaRPr>
          </a:p>
          <a:p>
            <a:pPr marL="0" indent="0">
              <a:buFont typeface="Arial" panose="020B0604020202020204" pitchFamily="34" charset="0"/>
              <a:buNone/>
            </a:pPr>
            <a:r>
              <a:rPr lang="en-US" b="0" i="0" dirty="0">
                <a:solidFill>
                  <a:srgbClr val="112F3D"/>
                </a:solidFill>
                <a:effectLst/>
                <a:latin typeface="+mn-lt"/>
              </a:rPr>
              <a:t>Additional information to share as you see fit or as these questions arise:</a:t>
            </a:r>
            <a:br>
              <a:rPr lang="en-US" b="0" i="0" dirty="0">
                <a:solidFill>
                  <a:srgbClr val="112F3D"/>
                </a:solidFill>
                <a:effectLst/>
                <a:latin typeface="+mn-lt"/>
              </a:rPr>
            </a:br>
            <a:endParaRPr lang="en-US" b="0" i="0" dirty="0">
              <a:solidFill>
                <a:srgbClr val="112F3D"/>
              </a:solidFill>
              <a:effectLst/>
              <a:latin typeface="+mn-lt"/>
            </a:endParaRPr>
          </a:p>
          <a:p>
            <a:pPr marL="171450" indent="-171450">
              <a:buFont typeface="Arial" panose="020B0604020202020204" pitchFamily="34" charset="0"/>
              <a:buChar char="•"/>
            </a:pPr>
            <a:r>
              <a:rPr lang="en-US" b="0" i="0" dirty="0">
                <a:solidFill>
                  <a:srgbClr val="112F3D"/>
                </a:solidFill>
                <a:effectLst/>
                <a:latin typeface="+mn-lt"/>
              </a:rPr>
              <a:t>Youth who make less than $25K will receive the full credit amount ($1,117). Youth who make between $25K-$30K will receive a lesser amount as the credit starts to phase out once you make $25K. </a:t>
            </a:r>
          </a:p>
          <a:p>
            <a:pPr marL="171450" indent="-171450">
              <a:buFont typeface="Arial" panose="020B0604020202020204" pitchFamily="34" charset="0"/>
              <a:buChar char="•"/>
            </a:pPr>
            <a:r>
              <a:rPr lang="en-US" b="0" i="0" dirty="0">
                <a:solidFill>
                  <a:srgbClr val="112F3D"/>
                </a:solidFill>
                <a:effectLst/>
                <a:latin typeface="+mn-lt"/>
              </a:rPr>
              <a:t>For undocumented youth, they need an Individual Tax Identification Number (ITIN) to file and receive the FYTC. </a:t>
            </a:r>
          </a:p>
          <a:p>
            <a:pPr marL="171450" indent="-171450">
              <a:buFont typeface="Arial" panose="020B0604020202020204" pitchFamily="34" charset="0"/>
              <a:buChar char="•"/>
            </a:pPr>
            <a:r>
              <a:rPr lang="en-US" b="0" i="0" dirty="0">
                <a:solidFill>
                  <a:srgbClr val="112F3D"/>
                </a:solidFill>
                <a:effectLst/>
                <a:latin typeface="+mn-lt"/>
              </a:rPr>
              <a:t>For youth to be eligible, their foster care case had to be established in California. </a:t>
            </a:r>
          </a:p>
          <a:p>
            <a:pPr marL="171450" indent="-171450">
              <a:buFont typeface="Arial" panose="020B0604020202020204" pitchFamily="34" charset="0"/>
              <a:buChar char="•"/>
            </a:pPr>
            <a:r>
              <a:rPr lang="en-US" b="0" i="0" dirty="0">
                <a:solidFill>
                  <a:srgbClr val="112F3D"/>
                </a:solidFill>
                <a:effectLst/>
                <a:latin typeface="+mn-lt"/>
              </a:rPr>
              <a:t>Youth will not qualify if they’re claimed as a dependent on someone else’s tax return (e.g. former foster parent or relative). Its important for youth to communicate with anyone who they suspect might claim them. Someone should not be claiming them unless they supported the youth for at least half of the tax year. </a:t>
            </a:r>
            <a:endParaRPr lang="en-US" b="0" dirty="0">
              <a:solidFill>
                <a:srgbClr val="112F3D"/>
              </a:solidFill>
              <a:latin typeface="+mn-lt"/>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ea typeface="Montserrat Light"/>
                <a:cs typeface="Montserrat Light"/>
                <a:sym typeface="Montserrat Light"/>
              </a:rPr>
              <a:pPr algn="r"/>
              <a:t>12</a:t>
            </a:fld>
            <a:endParaRPr lang="en-US" sz="1200" dirty="0">
              <a:solidFill>
                <a:schemeClr val="dk1"/>
              </a:solidFill>
              <a:ea typeface="Montserrat Light"/>
              <a:cs typeface="Montserrat Light"/>
              <a:sym typeface="Montserrat Light"/>
            </a:endParaRPr>
          </a:p>
        </p:txBody>
      </p:sp>
    </p:spTree>
    <p:extLst>
      <p:ext uri="{BB962C8B-B14F-4D97-AF65-F5344CB8AC3E}">
        <p14:creationId xmlns:p14="http://schemas.microsoft.com/office/powerpoint/2010/main" val="2049229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Notes on Each Credit:</a:t>
            </a:r>
          </a:p>
          <a:p>
            <a:pPr marL="0" marR="0">
              <a:lnSpc>
                <a:spcPct val="107000"/>
              </a:lnSpc>
              <a:spcBef>
                <a:spcPts val="0"/>
              </a:spcBef>
              <a:spcAft>
                <a:spcPts val="0"/>
              </a:spcAft>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00" dirty="0" err="1">
                <a:effectLst/>
                <a:latin typeface="Calibri" panose="020F0502020204030204" pitchFamily="34" charset="0"/>
                <a:ea typeface="Calibri" panose="020F0502020204030204" pitchFamily="34" charset="0"/>
                <a:cs typeface="Times New Roman" panose="02020603050405020304" pitchFamily="18" charset="0"/>
              </a:rPr>
              <a:t>CalEITC</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Helps low-income workers and families get a cash refund. Must have earned at least $1 during tax year but not more than $30,950. Credit maximum ranges from $285-$3,529 depending on the number of children you have and your income. </a:t>
            </a:r>
            <a:br>
              <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YCTC: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Program of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CalEITC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Provides up to $1,117 in 2024. Provided to parents who earn less than $30K and have one or more children who were under age 6 in tax year. </a:t>
            </a:r>
            <a:br>
              <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Child &amp; Dependent Care Expenses Credit: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can claim up to $3,000 for one child and $6,000 for more than one child. Children must be under 13 and have lived with you for more than half the tax year. This credit reduces what you owe, but does not provide cash back </a:t>
            </a:r>
            <a:r>
              <a:rPr lang="en-US" sz="1800" kern="100">
                <a:effectLst/>
                <a:latin typeface="Calibri" panose="020F0502020204030204" pitchFamily="34" charset="0"/>
                <a:ea typeface="Calibri" panose="020F0502020204030204" pitchFamily="34" charset="0"/>
                <a:cs typeface="Times New Roman" panose="02020603050405020304" pitchFamily="18" charset="0"/>
              </a:rPr>
              <a:t>(non-refundable tax credit). </a:t>
            </a:r>
            <a:br>
              <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Renters Credit: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If you lived in California for all of the tax year, paid rent for at least half of the tax year, and were not living with a parent or foster parent or legal guardian, you may qualify for the renter’s credit. Its either a nonrefundable $60 credit for single renters whose income is below $49,220, or a nonrefundable $120 credit for married/registered domestic partner taxpayers who file together and whose incomes are below $98,440. </a:t>
            </a:r>
            <a:br>
              <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EITC: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Helps low to moderate income workers and families get a tax break. If you’re under 25, you have to be parenting, filing as head of household with a qualifying child. Must have income between $1-$59,187. Credit maximum ranges from $560-$6,935, depending on number of children you have and your income. </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CTC: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For parents – can receive up to $2,000 for each child under age 17. Do not need earned income to qualify. </a:t>
            </a:r>
            <a:br>
              <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Child &amp; Dependent Care Credit: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For parents who paid expenses for the care of qualifying child to enable you to work or look for work. Qualifying dependent is a child under 13 or a child or other type of dependent of any age who is incapable of self care and who lives with you for more that half the year. Credit is calculated based on income and the percentage of expenses you incur for child care. </a:t>
            </a:r>
            <a:br>
              <a:rPr lang="en-US" sz="1800" b="1"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American Opportunity Credit: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Up to $2,500 per student, calculated as 100% of the first $2,000 in college costs and 25% of the next $2,000. Youth need to save receipts for any qualifying expenses for this credit. That means the funding is not taxable. But if you spend it on nonqualifying expenses it is taxable. This is one of the ways those 7% of youth owed. They got tripped up because they didn’t spend on qualified expenses and didn’t put money away to pay those taxes through the year. </a:t>
            </a:r>
            <a:br>
              <a:rPr lang="en-US" sz="18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Lifetime Learning Credit: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Provides $2,000 for college students who paid for qualified education expenses.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solidFill>
                <a:srgbClr val="112F3D"/>
              </a:solidFill>
              <a:highlight>
                <a:srgbClr val="FFFF00"/>
              </a:highlight>
              <a:latin typeface="+mn-lt"/>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ea typeface="Montserrat Light"/>
                <a:cs typeface="Montserrat Light"/>
                <a:sym typeface="Montserrat Light"/>
              </a:rPr>
              <a:pPr algn="r"/>
              <a:t>13</a:t>
            </a:fld>
            <a:endParaRPr lang="en-US" sz="1200" dirty="0">
              <a:solidFill>
                <a:schemeClr val="dk1"/>
              </a:solidFill>
              <a:ea typeface="Montserrat Light"/>
              <a:cs typeface="Montserrat Light"/>
              <a:sym typeface="Montserrat Light"/>
            </a:endParaRPr>
          </a:p>
        </p:txBody>
      </p:sp>
    </p:spTree>
    <p:extLst>
      <p:ext uri="{BB962C8B-B14F-4D97-AF65-F5344CB8AC3E}">
        <p14:creationId xmlns:p14="http://schemas.microsoft.com/office/powerpoint/2010/main" val="2189847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Consider printing out the Tax Prep Checklist and providing to </a:t>
            </a:r>
            <a:r>
              <a:rPr lang="en-US" b="1" dirty="0">
                <a:solidFill>
                  <a:srgbClr val="112F3D"/>
                </a:solidFill>
                <a:latin typeface="+mn-lt"/>
              </a:rPr>
              <a:t>attendees: </a:t>
            </a:r>
            <a:r>
              <a:rPr lang="en-US" b="1" i="0" dirty="0">
                <a:solidFill>
                  <a:srgbClr val="0563C1"/>
                </a:solidFill>
                <a:effectLst/>
                <a:latin typeface="+mn-lt"/>
                <a:hlinkClick r:id="rId3">
                  <a:extLst>
                    <a:ext uri="{A12FA001-AC4F-418D-AE19-62706E023703}">
                      <ahyp:hlinkClr xmlns:ahyp="http://schemas.microsoft.com/office/drawing/2018/hyperlinkcolor" val="tx"/>
                    </a:ext>
                  </a:extLst>
                </a:hlinkClick>
              </a:rPr>
              <a:t>https://jbay.org/resources/tax-prep</a:t>
            </a:r>
            <a:r>
              <a:rPr lang="en-US" b="1" i="0" dirty="0">
                <a:solidFill>
                  <a:srgbClr val="112F3D"/>
                </a:solidFill>
                <a:effectLst/>
                <a:latin typeface="+mn-lt"/>
                <a:hlinkClick r:id="rId3">
                  <a:extLst>
                    <a:ext uri="{A12FA001-AC4F-418D-AE19-62706E023703}">
                      <ahyp:hlinkClr xmlns:ahyp="http://schemas.microsoft.com/office/drawing/2018/hyperlinkcolor" val="tx"/>
                    </a:ext>
                  </a:extLst>
                </a:hlinkClick>
              </a:rPr>
              <a:t>/</a:t>
            </a:r>
            <a:r>
              <a:rPr lang="en-US" b="1" i="0" dirty="0">
                <a:solidFill>
                  <a:srgbClr val="112F3D"/>
                </a:solidFill>
                <a:effectLst/>
                <a:latin typeface="+mn-lt"/>
              </a:rPr>
              <a:t> </a:t>
            </a:r>
            <a:endParaRPr lang="en-US" b="1" dirty="0">
              <a:solidFill>
                <a:srgbClr val="112F3D"/>
              </a:solidFill>
              <a:latin typeface="+mn-lt"/>
            </a:endParaRPr>
          </a:p>
        </p:txBody>
      </p:sp>
      <p:sp>
        <p:nvSpPr>
          <p:cNvPr id="210" name="Google Shape;21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0009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dirty="0">
              <a:solidFill>
                <a:srgbClr val="112F3D"/>
              </a:solidFill>
              <a:latin typeface="+mn-lt"/>
            </a:endParaRP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ea typeface="Montserrat Light"/>
                <a:cs typeface="Montserrat Light"/>
                <a:sym typeface="Montserrat Light"/>
              </a:rPr>
              <a:pPr algn="r"/>
              <a:t>15</a:t>
            </a:fld>
            <a:endParaRPr lang="en-US" sz="1200" dirty="0">
              <a:solidFill>
                <a:schemeClr val="dk1"/>
              </a:solidFill>
              <a:ea typeface="Montserrat Light"/>
              <a:cs typeface="Montserrat Light"/>
              <a:sym typeface="Montserrat Light"/>
            </a:endParaRPr>
          </a:p>
        </p:txBody>
      </p:sp>
    </p:spTree>
    <p:extLst>
      <p:ext uri="{BB962C8B-B14F-4D97-AF65-F5344CB8AC3E}">
        <p14:creationId xmlns:p14="http://schemas.microsoft.com/office/powerpoint/2010/main" val="2300140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p>
          <a:p>
            <a:endParaRPr lang="en-US" dirty="0"/>
          </a:p>
          <a:p>
            <a:pPr algn="l"/>
            <a:r>
              <a:rPr lang="en-US" sz="1800" b="0" i="0" u="none" strike="noStrike" baseline="0" dirty="0">
                <a:solidFill>
                  <a:srgbClr val="000000"/>
                </a:solidFill>
                <a:latin typeface="DMSans-Regular"/>
              </a:rPr>
              <a:t>You can get </a:t>
            </a:r>
            <a:r>
              <a:rPr lang="en-US" sz="1800" b="0" i="0" u="none" strike="noStrike" baseline="0" dirty="0">
                <a:solidFill>
                  <a:srgbClr val="4CABAB"/>
                </a:solidFill>
                <a:latin typeface="DMSans-Regular"/>
              </a:rPr>
              <a:t>help obtaining your ID</a:t>
            </a:r>
            <a:r>
              <a:rPr lang="en-US" sz="1800" b="0" i="0" u="none" strike="noStrike" baseline="0" dirty="0">
                <a:solidFill>
                  <a:srgbClr val="000000"/>
                </a:solidFill>
                <a:latin typeface="DMSans-Regular"/>
              </a:rPr>
              <a:t>. Current and former foster youth should contact their case manager, dependency attorney, </a:t>
            </a:r>
            <a:r>
              <a:rPr lang="en-US" sz="1800" b="0" i="0" u="none" strike="noStrike" baseline="0" dirty="0">
                <a:solidFill>
                  <a:srgbClr val="4CABAB"/>
                </a:solidFill>
                <a:latin typeface="DMSans-Regular"/>
              </a:rPr>
              <a:t>ILP coordinator </a:t>
            </a:r>
            <a:r>
              <a:rPr lang="en-US" sz="1800" b="0" i="0" u="none" strike="noStrike" baseline="0" dirty="0">
                <a:solidFill>
                  <a:srgbClr val="000000"/>
                </a:solidFill>
                <a:latin typeface="DMSans-Regular"/>
              </a:rPr>
              <a:t>or the </a:t>
            </a:r>
            <a:r>
              <a:rPr lang="en-US" sz="1800" b="0" i="0" u="none" strike="noStrike" baseline="0" dirty="0">
                <a:solidFill>
                  <a:srgbClr val="4CABAB"/>
                </a:solidFill>
                <a:latin typeface="DMSans-Regular"/>
              </a:rPr>
              <a:t>Ombudsperson </a:t>
            </a:r>
            <a:r>
              <a:rPr lang="en-US" sz="1800" b="0" i="0" u="none" strike="noStrike" baseline="0" dirty="0">
                <a:solidFill>
                  <a:srgbClr val="000000"/>
                </a:solidFill>
                <a:latin typeface="DMSans-Regular"/>
              </a:rPr>
              <a:t>for help at </a:t>
            </a:r>
            <a:r>
              <a:rPr lang="en-US" sz="1800" b="1" i="0" u="none" strike="noStrike" baseline="0" dirty="0">
                <a:solidFill>
                  <a:srgbClr val="1A1A1A"/>
                </a:solidFill>
                <a:latin typeface="DMSans-Bold"/>
              </a:rPr>
              <a:t>1-877-846-1602 </a:t>
            </a:r>
            <a:r>
              <a:rPr lang="en-US" sz="1800" b="0" i="0" u="none" strike="noStrike" baseline="0" dirty="0">
                <a:solidFill>
                  <a:srgbClr val="000000"/>
                </a:solidFill>
                <a:latin typeface="DMSans-Regular"/>
              </a:rPr>
              <a:t>or </a:t>
            </a:r>
            <a:r>
              <a:rPr lang="en-US" sz="1800" b="0" i="0" u="none" strike="noStrike" baseline="0" dirty="0">
                <a:solidFill>
                  <a:srgbClr val="38A1A1"/>
                </a:solidFill>
                <a:latin typeface="DMSans-Regular"/>
              </a:rPr>
              <a:t>fosteryouthhelp@dss.ca.gov</a:t>
            </a:r>
            <a:r>
              <a:rPr lang="en-US" sz="1800" b="0" i="0" u="none" strike="noStrike" baseline="0" dirty="0">
                <a:solidFill>
                  <a:srgbClr val="000000"/>
                </a:solidFill>
                <a:latin typeface="DMSans-Regular"/>
              </a:rPr>
              <a:t>.</a:t>
            </a:r>
            <a:endParaRPr lang="en-US" dirty="0"/>
          </a:p>
        </p:txBody>
      </p:sp>
      <p:sp>
        <p:nvSpPr>
          <p:cNvPr id="4" name="Slide Number Placeholder 3"/>
          <p:cNvSpPr>
            <a:spLocks noGrp="1"/>
          </p:cNvSpPr>
          <p:nvPr>
            <p:ph type="sldNum" sz="quarter" idx="5"/>
          </p:nvPr>
        </p:nvSpPr>
        <p:spPr/>
        <p:txBody>
          <a:bodyPr/>
          <a:lstStyle/>
          <a:p>
            <a:fld id="{8CCDCD58-9523-42DC-AE2C-D91A209AE46C}" type="slidenum">
              <a:rPr lang="en-US" smtClean="0"/>
              <a:pPr/>
              <a:t>16</a:t>
            </a:fld>
            <a:endParaRPr lang="en-US" dirty="0"/>
          </a:p>
        </p:txBody>
      </p:sp>
    </p:spTree>
    <p:extLst>
      <p:ext uri="{BB962C8B-B14F-4D97-AF65-F5344CB8AC3E}">
        <p14:creationId xmlns:p14="http://schemas.microsoft.com/office/powerpoint/2010/main" val="1236372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CD58-9523-42DC-AE2C-D91A209AE46C}" type="slidenum">
              <a:rPr lang="en-US" smtClean="0"/>
              <a:pPr/>
              <a:t>18</a:t>
            </a:fld>
            <a:endParaRPr lang="en-US" dirty="0"/>
          </a:p>
        </p:txBody>
      </p:sp>
    </p:spTree>
    <p:extLst>
      <p:ext uri="{BB962C8B-B14F-4D97-AF65-F5344CB8AC3E}">
        <p14:creationId xmlns:p14="http://schemas.microsoft.com/office/powerpoint/2010/main" val="2300325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u="sng" dirty="0"/>
              <a:t>Note for Trainer</a:t>
            </a:r>
            <a:r>
              <a:rPr lang="en-US" b="1" dirty="0"/>
              <a:t>:</a:t>
            </a:r>
          </a:p>
          <a:p>
            <a:pPr marL="0" indent="0">
              <a:buFont typeface="Arial" panose="020B0604020202020204" pitchFamily="34" charset="0"/>
              <a:buNone/>
            </a:pPr>
            <a:endParaRPr lang="en-US" b="1" dirty="0"/>
          </a:p>
          <a:p>
            <a:pPr marL="0" indent="0">
              <a:buFont typeface="Arial" panose="020B0604020202020204" pitchFamily="34" charset="0"/>
              <a:buNone/>
            </a:pPr>
            <a:r>
              <a:rPr lang="en-US" b="0" dirty="0"/>
              <a:t>Monthly foster care payments, infant supplement payments, Expectant Parent Payments, guaranteed income payments, grants and scholarships spent on qualified education expenses, and student loans are </a:t>
            </a:r>
            <a:r>
              <a:rPr lang="en-US" b="1" dirty="0"/>
              <a:t>NOT</a:t>
            </a:r>
            <a:r>
              <a:rPr lang="en-US" b="0" dirty="0"/>
              <a:t> taxable income and should not be reported on taxes. </a:t>
            </a:r>
          </a:p>
          <a:p>
            <a:endParaRPr lang="en-US" b="1" dirty="0"/>
          </a:p>
          <a:p>
            <a:r>
              <a:rPr lang="en-US" b="1" u="sng" dirty="0"/>
              <a:t>Self Employment Tips </a:t>
            </a:r>
            <a:r>
              <a:rPr lang="en-US" b="1" dirty="0"/>
              <a:t>(may want to have this conversation one-on-one if very few attendees are self-employed in the group):</a:t>
            </a:r>
          </a:p>
          <a:p>
            <a:endParaRPr lang="en-US" dirty="0"/>
          </a:p>
          <a:p>
            <a:pPr marL="171450" indent="-171450">
              <a:buFont typeface="Arial" panose="020B0604020202020204" pitchFamily="34" charset="0"/>
              <a:buChar char="•"/>
            </a:pPr>
            <a:r>
              <a:rPr lang="en-US" dirty="0"/>
              <a:t>With self-employment, no taxes are taken out of your paycheck throughout the year.</a:t>
            </a:r>
            <a:br>
              <a:rPr lang="en-US" dirty="0"/>
            </a:br>
            <a:endParaRPr lang="en-US" dirty="0"/>
          </a:p>
          <a:p>
            <a:pPr marL="171450" indent="-171450">
              <a:buFont typeface="Arial" panose="020B0604020202020204" pitchFamily="34" charset="0"/>
              <a:buChar char="•"/>
            </a:pPr>
            <a:r>
              <a:rPr lang="en-US" dirty="0"/>
              <a:t>You should set aside about 30% of your earnings throughout the year so that you can use that money to pay your taxes come tax time. </a:t>
            </a:r>
            <a:br>
              <a:rPr lang="en-US" dirty="0"/>
            </a:br>
            <a:endParaRPr lang="en-US" dirty="0"/>
          </a:p>
          <a:p>
            <a:pPr marL="171450" indent="-171450">
              <a:buFont typeface="Arial" panose="020B0604020202020204" pitchFamily="34" charset="0"/>
              <a:buChar char="•"/>
            </a:pPr>
            <a:r>
              <a:rPr lang="en-US" dirty="0"/>
              <a:t>If you receive cash income, obtain a letter from your employer stating how much you are paid for your service, especially if over $600.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Keep track of all work-related expenses (i.e. mileage if you drive for work, business insurance, office supplies, phone and internet, etc.). If it is a personal phone you use for business, think about the percentage of time you use the phone for business. </a:t>
            </a:r>
            <a:br>
              <a:rPr lang="en-US" dirty="0"/>
            </a:br>
            <a:endParaRPr lang="en-US" dirty="0"/>
          </a:p>
          <a:p>
            <a:pPr marL="171450" indent="-171450">
              <a:buFont typeface="Arial" panose="020B0604020202020204" pitchFamily="34" charset="0"/>
              <a:buChar char="•"/>
            </a:pPr>
            <a:r>
              <a:rPr lang="en-US" dirty="0"/>
              <a:t>Notes on mileage: You cannot claim mileage for driving from home to work or work to home. Business miles are miles related to the business activity that aren’t commuting miles. For example, for-hire drivers who pick up customers can claim that mileage as a business expense. You will need a description of the vehicle uses for business (year, make, model). The standard mileage deduction includes depreciation, gas/oil, repairs, insurance, and the nontaxable portion of vehicle registration. It does not include parking or tolls. Keep a written record.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CCDCD58-9523-42DC-AE2C-D91A209AE46C}" type="slidenum">
              <a:rPr lang="en-US" smtClean="0"/>
              <a:pPr/>
              <a:t>19</a:t>
            </a:fld>
            <a:endParaRPr lang="en-US" dirty="0"/>
          </a:p>
        </p:txBody>
      </p:sp>
    </p:spTree>
    <p:extLst>
      <p:ext uri="{BB962C8B-B14F-4D97-AF65-F5344CB8AC3E}">
        <p14:creationId xmlns:p14="http://schemas.microsoft.com/office/powerpoint/2010/main" val="1720057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DCD58-9523-42DC-AE2C-D91A209AE46C}" type="slidenum">
              <a:rPr lang="en-US" smtClean="0"/>
              <a:pPr/>
              <a:t>20</a:t>
            </a:fld>
            <a:endParaRPr lang="en-US" dirty="0"/>
          </a:p>
        </p:txBody>
      </p:sp>
    </p:spTree>
    <p:extLst>
      <p:ext uri="{BB962C8B-B14F-4D97-AF65-F5344CB8AC3E}">
        <p14:creationId xmlns:p14="http://schemas.microsoft.com/office/powerpoint/2010/main" val="3789157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 name="Google Shape;2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self-filing, you must check the box indicating you consent to eligibility verification. To date, there have not been problems with the eligibility process utilization by the Franchise Tax Board and the Department of Social Services. However, if you want to be extra sure you are verified with no issues, you can optionally upload a dependency letter. </a:t>
            </a:r>
          </a:p>
          <a:p>
            <a:endParaRPr lang="en-US" dirty="0"/>
          </a:p>
          <a:p>
            <a:r>
              <a:rPr lang="en-US" b="1" dirty="0"/>
              <a:t>Trainer: </a:t>
            </a:r>
            <a:r>
              <a:rPr lang="en-US" dirty="0"/>
              <a:t>Consider putting a slide up with the ILP coordinator’s contact information so that youth know how to request a dependency letter in your county. For former foster youth, they can contact the California Department of Social Services: (916) 651-8848 or piar@dss.ca.gov </a:t>
            </a:r>
          </a:p>
          <a:p>
            <a:endParaRPr lang="en-US" dirty="0"/>
          </a:p>
          <a:p>
            <a:r>
              <a:rPr lang="en-US" dirty="0"/>
              <a:t>Dependency letters for youth who are parenting should also include the name and DOB for their children and the number of days during the tax year that their child(ren) were in their care. </a:t>
            </a:r>
          </a:p>
        </p:txBody>
      </p:sp>
      <p:sp>
        <p:nvSpPr>
          <p:cNvPr id="4" name="Slide Number Placeholder 3"/>
          <p:cNvSpPr>
            <a:spLocks noGrp="1"/>
          </p:cNvSpPr>
          <p:nvPr>
            <p:ph type="sldNum" sz="quarter" idx="5"/>
          </p:nvPr>
        </p:nvSpPr>
        <p:spPr/>
        <p:txBody>
          <a:bodyPr/>
          <a:lstStyle/>
          <a:p>
            <a:fld id="{8CCDCD58-9523-42DC-AE2C-D91A209AE46C}" type="slidenum">
              <a:rPr lang="en-US" smtClean="0"/>
              <a:pPr/>
              <a:t>21</a:t>
            </a:fld>
            <a:endParaRPr lang="en-US" dirty="0"/>
          </a:p>
        </p:txBody>
      </p:sp>
    </p:spTree>
    <p:extLst>
      <p:ext uri="{BB962C8B-B14F-4D97-AF65-F5344CB8AC3E}">
        <p14:creationId xmlns:p14="http://schemas.microsoft.com/office/powerpoint/2010/main" val="3899227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 information for college students:</a:t>
            </a:r>
          </a:p>
          <a:p>
            <a:endParaRPr lang="en-US" dirty="0"/>
          </a:p>
          <a:p>
            <a:pPr marL="171450" indent="-171450">
              <a:buFont typeface="Arial" panose="020B0604020202020204" pitchFamily="34" charset="0"/>
              <a:buChar char="•"/>
            </a:pPr>
            <a:r>
              <a:rPr lang="en-US" b="1" dirty="0"/>
              <a:t>Qualified education expenses that are tax free include: </a:t>
            </a:r>
            <a:r>
              <a:rPr lang="en-US" dirty="0"/>
              <a:t>Tuition and fees required to enroll at or attend an eligible education institution, course related expenses such as fees, books, supplies (pens/paper), equipment that is required for courses. In addition this can include laptops/</a:t>
            </a:r>
            <a:r>
              <a:rPr lang="en-US" dirty="0" err="1"/>
              <a:t>chromebooks</a:t>
            </a:r>
            <a:r>
              <a:rPr lang="en-US" dirty="0"/>
              <a:t>, and computer software. </a:t>
            </a:r>
            <a:br>
              <a:rPr lang="en-US" dirty="0"/>
            </a:br>
            <a:endParaRPr lang="en-US" dirty="0"/>
          </a:p>
          <a:p>
            <a:pPr marL="171450" indent="-171450">
              <a:buFont typeface="Arial" panose="020B0604020202020204" pitchFamily="34" charset="0"/>
              <a:buChar char="•"/>
            </a:pPr>
            <a:r>
              <a:rPr lang="en-US" b="1" u="sng" dirty="0"/>
              <a:t>Non</a:t>
            </a:r>
            <a:r>
              <a:rPr lang="en-US" b="1" dirty="0"/>
              <a:t>-qualified education expenses include: </a:t>
            </a:r>
            <a:r>
              <a:rPr lang="en-US" dirty="0"/>
              <a:t>Room and board (including dorms), student health fees, cafeteria food card, research, equipment and other expenses not required for enrollment, travel, and clerical help. If grants or scholarships are used for non-qualified expenses, the money is taxable.</a:t>
            </a:r>
          </a:p>
        </p:txBody>
      </p:sp>
      <p:sp>
        <p:nvSpPr>
          <p:cNvPr id="4" name="Slide Number Placeholder 3"/>
          <p:cNvSpPr>
            <a:spLocks noGrp="1"/>
          </p:cNvSpPr>
          <p:nvPr>
            <p:ph type="sldNum" sz="quarter" idx="5"/>
          </p:nvPr>
        </p:nvSpPr>
        <p:spPr/>
        <p:txBody>
          <a:bodyPr/>
          <a:lstStyle/>
          <a:p>
            <a:fld id="{8CCDCD58-9523-42DC-AE2C-D91A209AE46C}" type="slidenum">
              <a:rPr lang="en-US" smtClean="0"/>
              <a:pPr/>
              <a:t>22</a:t>
            </a:fld>
            <a:endParaRPr lang="en-US" dirty="0"/>
          </a:p>
        </p:txBody>
      </p:sp>
    </p:spTree>
    <p:extLst>
      <p:ext uri="{BB962C8B-B14F-4D97-AF65-F5344CB8AC3E}">
        <p14:creationId xmlns:p14="http://schemas.microsoft.com/office/powerpoint/2010/main" val="1449524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Additional information for parenting youth:</a:t>
            </a:r>
          </a:p>
          <a:p>
            <a:endParaRPr lang="en-US" dirty="0"/>
          </a:p>
          <a:p>
            <a:pPr marL="171450" indent="-171450">
              <a:buFont typeface="Arial" panose="020B0604020202020204" pitchFamily="34" charset="0"/>
              <a:buChar char="•"/>
            </a:pPr>
            <a:r>
              <a:rPr lang="en-US" b="1" dirty="0"/>
              <a:t>Who can claim YOUR child(ren) on their taxes? </a:t>
            </a:r>
            <a:r>
              <a:rPr lang="en-US" dirty="0"/>
              <a:t>The person they lived with/who provided care for them for more than half of the tax year. (If they lived with a foster parent or relative for more than half the year, this person can claim them). </a:t>
            </a:r>
            <a:br>
              <a:rPr lang="en-US" dirty="0"/>
            </a:br>
            <a:endParaRPr lang="en-US" dirty="0"/>
          </a:p>
          <a:p>
            <a:pPr marL="171450" indent="-171450">
              <a:buFont typeface="Arial" panose="020B0604020202020204" pitchFamily="34" charset="0"/>
              <a:buChar char="•"/>
            </a:pPr>
            <a:r>
              <a:rPr lang="en-US" dirty="0"/>
              <a:t>If you share custody with your child(ren)’s other parent, you two should discuss who will claim the child(ren) on their taxes. </a:t>
            </a:r>
            <a:br>
              <a:rPr lang="en-US" dirty="0"/>
            </a:br>
            <a:endParaRPr lang="en-US" dirty="0"/>
          </a:p>
          <a:p>
            <a:pPr marL="171450" indent="-171450">
              <a:buFont typeface="Arial" panose="020B0604020202020204" pitchFamily="34" charset="0"/>
              <a:buChar char="•"/>
            </a:pPr>
            <a:r>
              <a:rPr lang="en-US" dirty="0"/>
              <a:t>Two different taxpayers cannot claim the same dependent (if you are married and you two file together you can claim your child(ren) on your joint tax return but this is because its one tax return). </a:t>
            </a:r>
            <a:br>
              <a:rPr lang="en-US" dirty="0"/>
            </a:br>
            <a:endParaRPr lang="en-US" dirty="0"/>
          </a:p>
          <a:p>
            <a:pPr marL="171450" indent="-171450">
              <a:buFont typeface="Arial" panose="020B0604020202020204" pitchFamily="34" charset="0"/>
              <a:buChar char="•"/>
            </a:pPr>
            <a:r>
              <a:rPr lang="en-US" dirty="0"/>
              <a:t>If two people claim the same child, the second person to claim them will receive an error code when e-filing. If the other person claimed your child when they should not have, you will likely be required to provide proof that your child0ren) were in your care during the tax year. It is best to communicate about this before hand and avoid this experience. </a:t>
            </a:r>
          </a:p>
        </p:txBody>
      </p:sp>
      <p:sp>
        <p:nvSpPr>
          <p:cNvPr id="4" name="Slide Number Placeholder 3"/>
          <p:cNvSpPr>
            <a:spLocks noGrp="1"/>
          </p:cNvSpPr>
          <p:nvPr>
            <p:ph type="sldNum" sz="quarter" idx="5"/>
          </p:nvPr>
        </p:nvSpPr>
        <p:spPr/>
        <p:txBody>
          <a:bodyPr/>
          <a:lstStyle/>
          <a:p>
            <a:fld id="{8CCDCD58-9523-42DC-AE2C-D91A209AE46C}" type="slidenum">
              <a:rPr lang="en-US" smtClean="0"/>
              <a:pPr/>
              <a:t>23</a:t>
            </a:fld>
            <a:endParaRPr lang="en-US" dirty="0"/>
          </a:p>
        </p:txBody>
      </p:sp>
    </p:spTree>
    <p:extLst>
      <p:ext uri="{BB962C8B-B14F-4D97-AF65-F5344CB8AC3E}">
        <p14:creationId xmlns:p14="http://schemas.microsoft.com/office/powerpoint/2010/main" val="3258874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a:t>
            </a:r>
          </a:p>
          <a:p>
            <a:endParaRPr lang="en-US" dirty="0"/>
          </a:p>
          <a:p>
            <a:r>
              <a:rPr lang="en-US" dirty="0"/>
              <a:t>Deductions can reduce the amount of your income before you calculate the tax you owe. </a:t>
            </a:r>
          </a:p>
        </p:txBody>
      </p:sp>
      <p:sp>
        <p:nvSpPr>
          <p:cNvPr id="4" name="Slide Number Placeholder 3"/>
          <p:cNvSpPr>
            <a:spLocks noGrp="1"/>
          </p:cNvSpPr>
          <p:nvPr>
            <p:ph type="sldNum" sz="quarter" idx="5"/>
          </p:nvPr>
        </p:nvSpPr>
        <p:spPr/>
        <p:txBody>
          <a:bodyPr/>
          <a:lstStyle/>
          <a:p>
            <a:fld id="{8CCDCD58-9523-42DC-AE2C-D91A209AE46C}" type="slidenum">
              <a:rPr lang="en-US" smtClean="0"/>
              <a:pPr/>
              <a:t>25</a:t>
            </a:fld>
            <a:endParaRPr lang="en-US" dirty="0"/>
          </a:p>
        </p:txBody>
      </p:sp>
    </p:spTree>
    <p:extLst>
      <p:ext uri="{BB962C8B-B14F-4D97-AF65-F5344CB8AC3E}">
        <p14:creationId xmlns:p14="http://schemas.microsoft.com/office/powerpoint/2010/main" val="3850039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210" name="Google Shape;21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2540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112F3D"/>
                </a:solidFill>
                <a:latin typeface="Century Gothic" panose="020B0502020202020204" pitchFamily="34" charset="0"/>
                <a:cs typeface="Calibri" panose="020F0502020204030204" pitchFamily="34" charset="0"/>
              </a:rPr>
              <a:t>The next slides will cover each option in more detail.</a:t>
            </a:r>
            <a:br>
              <a:rPr lang="en-US" sz="1200" b="1" dirty="0">
                <a:solidFill>
                  <a:srgbClr val="112F3D"/>
                </a:solidFill>
                <a:latin typeface="Century Gothic" panose="020B0502020202020204" pitchFamily="34" charset="0"/>
                <a:cs typeface="Calibri" panose="020F0502020204030204" pitchFamily="34" charset="0"/>
              </a:rPr>
            </a:br>
            <a:endParaRPr lang="en-US" sz="1200" b="1" dirty="0">
              <a:solidFill>
                <a:srgbClr val="112F3D"/>
              </a:solidFill>
              <a:latin typeface="Century Gothic" panose="020B0502020202020204" pitchFamily="34" charset="0"/>
              <a:cs typeface="Calibri" panose="020F0502020204030204" pitchFamily="34" charset="0"/>
            </a:endParaRPr>
          </a:p>
          <a:p>
            <a:pPr marL="171450" indent="-171450">
              <a:buFont typeface="Arial" panose="020B0604020202020204" pitchFamily="34" charset="0"/>
              <a:buChar char="•"/>
            </a:pPr>
            <a:endParaRPr lang="en-US" dirty="0">
              <a:latin typeface="Calibri Light" panose="020F0302020204030204" pitchFamily="34" charset="0"/>
              <a:cs typeface="Poppins ExtraLight" pitchFamily="2" charset="77"/>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ea typeface="Montserrat Light"/>
                <a:sym typeface="Montserrat Light"/>
              </a:rPr>
              <a:t>27</a:t>
            </a:fld>
            <a:endParaRPr lang="en-US" sz="1200" u="none" strike="noStrike" cap="none" dirty="0">
              <a:solidFill>
                <a:schemeClr val="dk1"/>
              </a:solidFill>
              <a:ea typeface="Montserrat Light"/>
              <a:sym typeface="Montserrat Light"/>
            </a:endParaRPr>
          </a:p>
        </p:txBody>
      </p:sp>
    </p:spTree>
    <p:extLst>
      <p:ext uri="{BB962C8B-B14F-4D97-AF65-F5344CB8AC3E}">
        <p14:creationId xmlns:p14="http://schemas.microsoft.com/office/powerpoint/2010/main" val="3572013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Light" panose="020F0302020204030204" pitchFamily="34" charset="0"/>
                <a:cs typeface="Poppins ExtraLight" pitchFamily="2" charset="77"/>
              </a:rPr>
              <a:t>Additional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alibri Light" panose="020F0302020204030204" pitchFamily="34" charset="0"/>
              <a:cs typeface="Poppins ExtraLight"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Light" panose="020F0302020204030204" pitchFamily="34" charset="0"/>
                <a:cs typeface="Poppins ExtraLight" pitchFamily="2" charset="77"/>
              </a:rPr>
              <a:t>There may also be self-filing events in your area where someone is available if you get stuck while you’re filing. (</a:t>
            </a:r>
            <a:r>
              <a:rPr lang="en-US" b="1" dirty="0">
                <a:latin typeface="Calibri Light" panose="020F0302020204030204" pitchFamily="34" charset="0"/>
                <a:cs typeface="Poppins ExtraLight" pitchFamily="2" charset="77"/>
              </a:rPr>
              <a:t>Trainer: </a:t>
            </a:r>
            <a:r>
              <a:rPr lang="en-US" dirty="0">
                <a:latin typeface="Calibri Light" panose="020F0302020204030204" pitchFamily="34" charset="0"/>
                <a:cs typeface="Poppins ExtraLight" pitchFamily="2" charset="77"/>
              </a:rPr>
              <a:t>If you intend to hold a self-filing event, we recommend adding information in this section about the event). </a:t>
            </a:r>
            <a:br>
              <a:rPr lang="en-US" dirty="0">
                <a:latin typeface="Calibri Light" panose="020F0302020204030204" pitchFamily="34" charset="0"/>
                <a:cs typeface="Poppins ExtraLight" pitchFamily="2" charset="77"/>
              </a:rPr>
            </a:br>
            <a:endParaRPr lang="en-US" dirty="0">
              <a:latin typeface="Calibri Light" panose="020F0302020204030204" pitchFamily="34" charset="0"/>
              <a:cs typeface="Poppins ExtraLight" pitchFamily="2" charset="77"/>
            </a:endParaRPr>
          </a:p>
          <a:p>
            <a:endParaRPr lang="en-US" b="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ea typeface="Montserrat Light"/>
                <a:cs typeface="Montserrat Light"/>
                <a:sym typeface="Montserrat Light"/>
              </a:rPr>
              <a:pPr algn="r"/>
              <a:t>28</a:t>
            </a:fld>
            <a:endParaRPr lang="en-US" sz="1200" dirty="0">
              <a:solidFill>
                <a:schemeClr val="dk1"/>
              </a:solidFill>
              <a:ea typeface="Montserrat Light"/>
              <a:cs typeface="Montserrat Light"/>
              <a:sym typeface="Montserrat Light"/>
            </a:endParaRPr>
          </a:p>
        </p:txBody>
      </p:sp>
    </p:spTree>
    <p:extLst>
      <p:ext uri="{BB962C8B-B14F-4D97-AF65-F5344CB8AC3E}">
        <p14:creationId xmlns:p14="http://schemas.microsoft.com/office/powerpoint/2010/main" val="3192281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Light" panose="020F0302020204030204" pitchFamily="34" charset="0"/>
                <a:cs typeface="Poppins ExtraLight" pitchFamily="2" charset="77"/>
              </a:rPr>
              <a:t>Additional information:</a:t>
            </a:r>
          </a:p>
          <a:p>
            <a:endParaRPr lang="en-US" dirty="0">
              <a:latin typeface="Calibri Light" panose="020F0302020204030204" pitchFamily="34" charset="0"/>
              <a:cs typeface="Poppins ExtraLight" pitchFamily="2" charset="77"/>
            </a:endParaRPr>
          </a:p>
          <a:p>
            <a:pPr marL="171450" indent="-171450">
              <a:buFont typeface="Arial" panose="020B0604020202020204" pitchFamily="34" charset="0"/>
              <a:buChar char="•"/>
            </a:pPr>
            <a:r>
              <a:rPr lang="en-US" dirty="0">
                <a:latin typeface="Calibri Light" panose="020F0302020204030204" pitchFamily="34" charset="0"/>
                <a:cs typeface="Poppins ExtraLight" pitchFamily="2" charset="77"/>
              </a:rPr>
              <a:t>In some counties there are sites specifically for current and former foster youth. Trainer: Look into this prior to the workshop and make sure you have information on this site handy. Here is the roster of sites: </a:t>
            </a:r>
            <a:r>
              <a:rPr lang="en-US" sz="1200" b="1" dirty="0">
                <a:solidFill>
                  <a:srgbClr val="112F3D"/>
                </a:solidFill>
                <a:latin typeface="Century Gothic" panose="020B0502020202020204" pitchFamily="34" charset="0"/>
                <a:cs typeface="Calibri" panose="020F0502020204030204" pitchFamily="34" charset="0"/>
                <a:hlinkClick r:id="rId3"/>
              </a:rPr>
              <a:t>https://jbay.org/resources/fy-vita-sites/</a:t>
            </a:r>
            <a:r>
              <a:rPr lang="en-US" sz="1200" b="1" dirty="0">
                <a:solidFill>
                  <a:srgbClr val="112F3D"/>
                </a:solidFill>
                <a:latin typeface="Century Gothic" panose="020B0502020202020204" pitchFamily="34" charset="0"/>
                <a:cs typeface="Calibri" panose="020F0502020204030204" pitchFamily="34" charset="0"/>
              </a:rPr>
              <a:t> - note this will be updated closer to tax season as sites prepare to re-open.</a:t>
            </a:r>
          </a:p>
          <a:p>
            <a:pPr marL="171450" indent="-171450">
              <a:buFont typeface="Arial" panose="020B0604020202020204" pitchFamily="34" charset="0"/>
              <a:buChar char="•"/>
            </a:pPr>
            <a:endParaRPr lang="en-US" sz="1200" b="0" dirty="0">
              <a:solidFill>
                <a:srgbClr val="112F3D"/>
              </a:solidFill>
              <a:latin typeface="Century Gothic" panose="020B0502020202020204" pitchFamily="34" charset="0"/>
              <a:cs typeface="Calibri" panose="020F0502020204030204" pitchFamily="34" charset="0"/>
            </a:endParaRPr>
          </a:p>
          <a:p>
            <a:pPr marL="171450" indent="-171450">
              <a:buFont typeface="Arial" panose="020B0604020202020204" pitchFamily="34" charset="0"/>
              <a:buChar char="•"/>
            </a:pPr>
            <a:r>
              <a:rPr lang="en-US" sz="1200" b="0" dirty="0">
                <a:solidFill>
                  <a:srgbClr val="112F3D"/>
                </a:solidFill>
                <a:latin typeface="Century Gothic" panose="020B0502020202020204" pitchFamily="34" charset="0"/>
                <a:cs typeface="Calibri" panose="020F0502020204030204" pitchFamily="34" charset="0"/>
              </a:rPr>
              <a:t>VITA sites not specialized to serve foster youth may not be aware of the Foster Youth Tax Credit. Youth should bring a one-pager with them about the credit. JBAY will provide this for the 2024 tax season.</a:t>
            </a:r>
            <a:endParaRPr lang="en-US" b="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ea typeface="Montserrat Light"/>
                <a:cs typeface="Montserrat Light"/>
                <a:sym typeface="Montserrat Light"/>
              </a:rPr>
              <a:pPr algn="r"/>
              <a:t>29</a:t>
            </a:fld>
            <a:endParaRPr lang="en-US" sz="1200" dirty="0">
              <a:solidFill>
                <a:schemeClr val="dk1"/>
              </a:solidFill>
              <a:ea typeface="Montserrat Light"/>
              <a:cs typeface="Montserrat Light"/>
              <a:sym typeface="Montserrat Light"/>
            </a:endParaRPr>
          </a:p>
        </p:txBody>
      </p:sp>
    </p:spTree>
    <p:extLst>
      <p:ext uri="{BB962C8B-B14F-4D97-AF65-F5344CB8AC3E}">
        <p14:creationId xmlns:p14="http://schemas.microsoft.com/office/powerpoint/2010/main" val="425018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ea typeface="Montserrat Light"/>
                <a:cs typeface="Montserrat Light"/>
                <a:sym typeface="Montserrat Light"/>
              </a:rPr>
              <a:pPr algn="r"/>
              <a:t>30</a:t>
            </a:fld>
            <a:endParaRPr lang="en-US" sz="1200" dirty="0">
              <a:solidFill>
                <a:schemeClr val="dk1"/>
              </a:solidFill>
              <a:ea typeface="Montserrat Light"/>
              <a:cs typeface="Montserrat Light"/>
              <a:sym typeface="Montserrat Light"/>
            </a:endParaRPr>
          </a:p>
        </p:txBody>
      </p:sp>
    </p:spTree>
    <p:extLst>
      <p:ext uri="{BB962C8B-B14F-4D97-AF65-F5344CB8AC3E}">
        <p14:creationId xmlns:p14="http://schemas.microsoft.com/office/powerpoint/2010/main" val="35283170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You CAN self file up to three years prior, BUT at a VITA site you can do up to four years prior, so if youth did not receive their 2020 stimulus payment, this is the last year they can do it and they have to do it via a VITA site through paper filing. </a:t>
            </a:r>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ea typeface="Montserrat Light"/>
                <a:cs typeface="Montserrat Light"/>
                <a:sym typeface="Montserrat Light"/>
              </a:rPr>
              <a:pPr algn="r"/>
              <a:t>31</a:t>
            </a:fld>
            <a:endParaRPr lang="en-US" sz="1200" dirty="0">
              <a:solidFill>
                <a:schemeClr val="dk1"/>
              </a:solidFill>
              <a:ea typeface="Montserrat Light"/>
              <a:cs typeface="Montserrat Light"/>
              <a:sym typeface="Montserrat Light"/>
            </a:endParaRPr>
          </a:p>
        </p:txBody>
      </p:sp>
    </p:spTree>
    <p:extLst>
      <p:ext uri="{BB962C8B-B14F-4D97-AF65-F5344CB8AC3E}">
        <p14:creationId xmlns:p14="http://schemas.microsoft.com/office/powerpoint/2010/main" val="206866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Facilitators introduce themselves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Ice Breaker:  Ask the participants to introduce themselves, and share whether they’ve ever filed their taxes. </a:t>
            </a:r>
          </a:p>
          <a:p>
            <a:pPr marL="0" lvl="0" indent="0" algn="l" rtl="0">
              <a:spcBef>
                <a:spcPts val="0"/>
              </a:spcBef>
              <a:spcAft>
                <a:spcPts val="0"/>
              </a:spcAft>
              <a:buNone/>
            </a:pPr>
            <a:r>
              <a:rPr lang="en-US" dirty="0"/>
              <a:t>If yes, what was that experience like? If no, do you have any worries about filing for the first time?</a:t>
            </a:r>
          </a:p>
        </p:txBody>
      </p:sp>
      <p:sp>
        <p:nvSpPr>
          <p:cNvPr id="210" name="Google Shape;21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3371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0" name="Google Shape;21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4228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a:p>
            <a:r>
              <a:rPr lang="en-US" b="0" dirty="0"/>
              <a:t>Note: There are additional rules to claiming someone as a dependent when they are your child, so this is important for any young adults being claimed by a bio parent, foster parent or other family.</a:t>
            </a:r>
          </a:p>
          <a:p>
            <a:endParaRPr lang="en-US" b="0" dirty="0"/>
          </a:p>
          <a:p>
            <a:pPr algn="l"/>
            <a:r>
              <a:rPr lang="en-US" b="1" i="0" dirty="0">
                <a:solidFill>
                  <a:srgbClr val="3D3D3D"/>
                </a:solidFill>
                <a:effectLst/>
                <a:latin typeface="roc-grotesk"/>
              </a:rPr>
              <a:t>When you’re claiming a dependent who is a child, there are further requirements:</a:t>
            </a:r>
            <a:br>
              <a:rPr lang="en-US" b="1" i="0" dirty="0">
                <a:solidFill>
                  <a:srgbClr val="3D3D3D"/>
                </a:solidFill>
                <a:effectLst/>
                <a:latin typeface="roc-grotesk"/>
              </a:rPr>
            </a:br>
            <a:endParaRPr lang="en-US" b="1" i="0" dirty="0">
              <a:solidFill>
                <a:srgbClr val="3D3D3D"/>
              </a:solidFill>
              <a:effectLst/>
              <a:latin typeface="roc-grotesk"/>
            </a:endParaRPr>
          </a:p>
          <a:p>
            <a:pPr algn="l">
              <a:buFont typeface="Arial" panose="020B0604020202020204" pitchFamily="34" charset="0"/>
              <a:buChar char="•"/>
            </a:pPr>
            <a:r>
              <a:rPr lang="en-US" b="0" i="0" dirty="0">
                <a:solidFill>
                  <a:srgbClr val="333333"/>
                </a:solidFill>
                <a:effectLst/>
                <a:latin typeface="roc-grotesk"/>
              </a:rPr>
              <a:t>The child has to have lived with you for at least half of the year.</a:t>
            </a:r>
          </a:p>
          <a:p>
            <a:pPr algn="l">
              <a:buFont typeface="Arial" panose="020B0604020202020204" pitchFamily="34" charset="0"/>
              <a:buChar char="•"/>
            </a:pPr>
            <a:r>
              <a:rPr lang="en-US" b="0" i="0" dirty="0">
                <a:solidFill>
                  <a:srgbClr val="333333"/>
                </a:solidFill>
                <a:effectLst/>
                <a:latin typeface="roc-grotesk"/>
              </a:rPr>
              <a:t>The child must not have provided more than half of his or her own support for the year.</a:t>
            </a:r>
          </a:p>
          <a:p>
            <a:pPr algn="l">
              <a:buFont typeface="Arial" panose="020B0604020202020204" pitchFamily="34" charset="0"/>
              <a:buChar char="•"/>
            </a:pPr>
            <a:r>
              <a:rPr lang="en-US" b="0" i="0" dirty="0">
                <a:solidFill>
                  <a:srgbClr val="333333"/>
                </a:solidFill>
                <a:effectLst/>
                <a:latin typeface="roc-grotesk"/>
              </a:rPr>
              <a:t>The child has to be related to you as a son, daughter, stepchild, foster child, brother, sister, half-brother, half-sister, stepbrother, stepsister, or a descendant of any of those.</a:t>
            </a:r>
          </a:p>
          <a:p>
            <a:pPr algn="l">
              <a:buFont typeface="Arial" panose="020B0604020202020204" pitchFamily="34" charset="0"/>
              <a:buChar char="•"/>
            </a:pPr>
            <a:r>
              <a:rPr lang="en-US" b="0" i="0" dirty="0">
                <a:solidFill>
                  <a:srgbClr val="333333"/>
                </a:solidFill>
                <a:effectLst/>
                <a:latin typeface="roc-grotesk"/>
              </a:rPr>
              <a:t>The child must be </a:t>
            </a:r>
            <a:r>
              <a:rPr lang="en-US" b="0" i="0" u="sng" dirty="0">
                <a:solidFill>
                  <a:srgbClr val="333333"/>
                </a:solidFill>
                <a:effectLst/>
                <a:latin typeface="roc-grotesk"/>
              </a:rPr>
              <a:t>18 or younger at the end of the year, or under 24 if a student</a:t>
            </a:r>
            <a:r>
              <a:rPr lang="en-US" b="0" i="0" dirty="0">
                <a:solidFill>
                  <a:srgbClr val="333333"/>
                </a:solidFill>
                <a:effectLst/>
                <a:latin typeface="roc-grotesk"/>
              </a:rPr>
              <a:t>. To be a student, the child must have attended school full-time during at least five months of the year. The five months don’t have to be in a row. (However, age doesn’t matter if the child is totally and permanently disabled.)</a:t>
            </a:r>
          </a:p>
          <a:p>
            <a:pPr algn="l">
              <a:buFont typeface="Arial" panose="020B0604020202020204" pitchFamily="34" charset="0"/>
              <a:buChar char="•"/>
            </a:pPr>
            <a:r>
              <a:rPr lang="en-US" b="0" i="0" dirty="0">
                <a:solidFill>
                  <a:srgbClr val="333333"/>
                </a:solidFill>
                <a:effectLst/>
                <a:latin typeface="roc-grotesk"/>
              </a:rPr>
              <a:t>The child must be younger than you (or your spouse, if married filing jointly).</a:t>
            </a:r>
          </a:p>
          <a:p>
            <a:endParaRPr lang="en-US" b="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ea typeface="Montserrat Light"/>
                <a:cs typeface="Montserrat Light"/>
                <a:sym typeface="Montserrat Light"/>
              </a:rPr>
              <a:pPr algn="r"/>
              <a:t>33</a:t>
            </a:fld>
            <a:endParaRPr lang="en-US" sz="1200" dirty="0">
              <a:solidFill>
                <a:schemeClr val="dk1"/>
              </a:solidFill>
              <a:ea typeface="Montserrat Light"/>
              <a:cs typeface="Montserrat Light"/>
              <a:sym typeface="Montserrat Light"/>
            </a:endParaRPr>
          </a:p>
        </p:txBody>
      </p:sp>
    </p:spTree>
    <p:extLst>
      <p:ext uri="{BB962C8B-B14F-4D97-AF65-F5344CB8AC3E}">
        <p14:creationId xmlns:p14="http://schemas.microsoft.com/office/powerpoint/2010/main" val="952817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a:t>
            </a:r>
            <a:r>
              <a:rPr lang="en-US" b="0" dirty="0"/>
              <a:t>make sure and add a slide or alter this slide to include your county’s legal resources for identity theft. If unsure, you may want to seek guidance from your county’s dependency attorneys as to where to refer youth who experience identity theft/are victims of tax fraud. </a:t>
            </a:r>
          </a:p>
          <a:p>
            <a:endParaRPr lang="en-US" b="0" dirty="0"/>
          </a:p>
          <a:p>
            <a:r>
              <a:rPr lang="en-US" b="0" dirty="0"/>
              <a:t>More information on identity theft from the IRS: https://www.irs.gov/identity-theft-central</a:t>
            </a:r>
          </a:p>
          <a:p>
            <a:endParaRPr lang="en-US" b="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ea typeface="Montserrat Light"/>
                <a:cs typeface="Montserrat Light"/>
                <a:sym typeface="Montserrat Light"/>
              </a:rPr>
              <a:pPr algn="r"/>
              <a:t>34</a:t>
            </a:fld>
            <a:endParaRPr lang="en-US" sz="1200" dirty="0">
              <a:solidFill>
                <a:schemeClr val="dk1"/>
              </a:solidFill>
              <a:ea typeface="Montserrat Light"/>
              <a:cs typeface="Montserrat Light"/>
              <a:sym typeface="Montserrat Light"/>
            </a:endParaRPr>
          </a:p>
        </p:txBody>
      </p:sp>
    </p:spTree>
    <p:extLst>
      <p:ext uri="{BB962C8B-B14F-4D97-AF65-F5344CB8AC3E}">
        <p14:creationId xmlns:p14="http://schemas.microsoft.com/office/powerpoint/2010/main" val="4170142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ea typeface="Montserrat Light"/>
                <a:cs typeface="Montserrat Light"/>
                <a:sym typeface="Montserrat Light"/>
              </a:rPr>
              <a:pPr algn="r"/>
              <a:t>35</a:t>
            </a:fld>
            <a:endParaRPr lang="en-US" sz="1200" dirty="0">
              <a:solidFill>
                <a:schemeClr val="dk1"/>
              </a:solidFill>
              <a:ea typeface="Montserrat Light"/>
              <a:cs typeface="Montserrat Light"/>
              <a:sym typeface="Montserrat Light"/>
            </a:endParaRPr>
          </a:p>
        </p:txBody>
      </p:sp>
    </p:spTree>
    <p:extLst>
      <p:ext uri="{BB962C8B-B14F-4D97-AF65-F5344CB8AC3E}">
        <p14:creationId xmlns:p14="http://schemas.microsoft.com/office/powerpoint/2010/main" val="2927301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ea typeface="Montserrat Light"/>
                <a:cs typeface="Montserrat Light"/>
                <a:sym typeface="Montserrat Light"/>
              </a:rPr>
              <a:pPr algn="r"/>
              <a:t>36</a:t>
            </a:fld>
            <a:endParaRPr lang="en-US" sz="1200" dirty="0">
              <a:solidFill>
                <a:schemeClr val="dk1"/>
              </a:solidFill>
              <a:ea typeface="Montserrat Light"/>
              <a:cs typeface="Montserrat Light"/>
              <a:sym typeface="Montserrat Light"/>
            </a:endParaRPr>
          </a:p>
        </p:txBody>
      </p:sp>
    </p:spTree>
    <p:extLst>
      <p:ext uri="{BB962C8B-B14F-4D97-AF65-F5344CB8AC3E}">
        <p14:creationId xmlns:p14="http://schemas.microsoft.com/office/powerpoint/2010/main" val="3032032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idx="12"/>
          </p:nvPr>
        </p:nvSpPr>
        <p:spPr/>
        <p:txBody>
          <a:bodyPr/>
          <a:lstStyle/>
          <a:p>
            <a:pPr algn="r"/>
            <a:fld id="{00000000-1234-1234-1234-123412341234}" type="slidenum">
              <a:rPr lang="en-US" sz="1200">
                <a:solidFill>
                  <a:schemeClr val="dk1"/>
                </a:solidFill>
                <a:ea typeface="Montserrat Light"/>
                <a:cs typeface="Montserrat Light"/>
                <a:sym typeface="Montserrat Light"/>
              </a:rPr>
              <a:pPr algn="r"/>
              <a:t>37</a:t>
            </a:fld>
            <a:endParaRPr lang="en-US" sz="1200" dirty="0">
              <a:solidFill>
                <a:schemeClr val="dk1"/>
              </a:solidFill>
              <a:ea typeface="Montserrat Light"/>
              <a:cs typeface="Montserrat Light"/>
              <a:sym typeface="Montserrat Light"/>
            </a:endParaRPr>
          </a:p>
        </p:txBody>
      </p:sp>
    </p:spTree>
    <p:extLst>
      <p:ext uri="{BB962C8B-B14F-4D97-AF65-F5344CB8AC3E}">
        <p14:creationId xmlns:p14="http://schemas.microsoft.com/office/powerpoint/2010/main" val="38480357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0" name="Google Shape;21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0310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t>
            </a:r>
          </a:p>
        </p:txBody>
      </p:sp>
      <p:sp>
        <p:nvSpPr>
          <p:cNvPr id="210" name="Google Shape;21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0222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7: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lvl="0" indent="0" algn="l" rtl="0">
              <a:spcBef>
                <a:spcPts val="0"/>
              </a:spcBef>
              <a:spcAft>
                <a:spcPts val="0"/>
              </a:spcAft>
              <a:buNone/>
            </a:pPr>
            <a:r>
              <a:rPr lang="en-US" dirty="0"/>
              <a:t>Intro:</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dirty="0"/>
              <a:t>There is sales tax on things we buy; property taxes if we own a home; and if we work, we pay income taxes. </a:t>
            </a:r>
          </a:p>
          <a:p>
            <a:pPr marL="171450" lvl="0" indent="-171450" algn="l" rtl="0">
              <a:spcBef>
                <a:spcPts val="0"/>
              </a:spcBef>
              <a:spcAft>
                <a:spcPts val="0"/>
              </a:spcAft>
              <a:buFont typeface="Arial" panose="020B0604020202020204" pitchFamily="34" charset="0"/>
              <a:buChar char="•"/>
            </a:pPr>
            <a:r>
              <a:rPr lang="en-US" dirty="0"/>
              <a:t>Taxes pay for things that maintain society</a:t>
            </a:r>
          </a:p>
        </p:txBody>
      </p:sp>
      <p:sp>
        <p:nvSpPr>
          <p:cNvPr id="90" name="Google Shape;90;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260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7: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lvl="0" indent="0" algn="l" rtl="0">
              <a:spcBef>
                <a:spcPts val="0"/>
              </a:spcBef>
              <a:spcAft>
                <a:spcPts val="0"/>
              </a:spcAft>
              <a:buNone/>
            </a:pPr>
            <a:r>
              <a:rPr lang="en-US" dirty="0"/>
              <a:t>Intro:</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dirty="0"/>
              <a:t>Today we’re going to talk about income taxes because these are the taxes people “file” each year. </a:t>
            </a:r>
            <a:br>
              <a:rPr lang="en-US" dirty="0"/>
            </a:br>
            <a:endParaRPr lang="en-US" dirty="0"/>
          </a:p>
          <a:p>
            <a:pPr marL="171450" lvl="0" indent="-171450" algn="l" rtl="0">
              <a:spcBef>
                <a:spcPts val="0"/>
              </a:spcBef>
              <a:spcAft>
                <a:spcPts val="0"/>
              </a:spcAft>
              <a:buFont typeface="Arial" panose="020B0604020202020204" pitchFamily="34" charset="0"/>
              <a:buChar char="•"/>
            </a:pPr>
            <a:r>
              <a:rPr lang="en-US" dirty="0"/>
              <a:t>Everyone needs to learn about taxes and how to file them because even if you choose not to file now, once you make a certain amount of money, you will be REQUIRED to file each year or you can get in trouble with the Internal Revenue Service (IRS). </a:t>
            </a:r>
          </a:p>
          <a:p>
            <a:pPr marL="171450" lvl="0" indent="-171450" algn="l" rtl="0">
              <a:spcBef>
                <a:spcPts val="0"/>
              </a:spcBef>
              <a:spcAft>
                <a:spcPts val="0"/>
              </a:spcAft>
              <a:buFont typeface="Arial" panose="020B0604020202020204" pitchFamily="34" charset="0"/>
              <a:buChar char="•"/>
            </a:pPr>
            <a:endParaRPr lang="en-US" dirty="0"/>
          </a:p>
          <a:p>
            <a:pPr marL="0" lvl="0" indent="0" algn="l" rtl="0">
              <a:spcBef>
                <a:spcPts val="0"/>
              </a:spcBef>
              <a:spcAft>
                <a:spcPts val="0"/>
              </a:spcAft>
              <a:buFont typeface="Arial" panose="020B0604020202020204" pitchFamily="34" charset="0"/>
              <a:buNone/>
            </a:pPr>
            <a:r>
              <a:rPr lang="en-US" dirty="0"/>
              <a:t>Other Points to Make After Covering Slide Content: </a:t>
            </a:r>
          </a:p>
          <a:p>
            <a:pPr marL="0" lvl="0" indent="0" algn="l" rtl="0">
              <a:spcBef>
                <a:spcPts val="0"/>
              </a:spcBef>
              <a:spcAft>
                <a:spcPts val="0"/>
              </a:spcAft>
              <a:buFont typeface="Arial" panose="020B0604020202020204" pitchFamily="34" charset="0"/>
              <a:buNone/>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sng" dirty="0"/>
              <a:t>Most of you will not owe taxes; you will get a refund</a:t>
            </a:r>
            <a:r>
              <a:rPr lang="en-US" dirty="0"/>
              <a:t>. In 2023, just 7% of current and former foster youth ages 18-25 who filed with a tax assistance site for foster youth, owed federal or state taxes.</a:t>
            </a:r>
          </a:p>
        </p:txBody>
      </p:sp>
      <p:sp>
        <p:nvSpPr>
          <p:cNvPr id="90" name="Google Shape;90;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0680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7: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 on Each Reason to Share with Group:</a:t>
            </a:r>
            <a:br>
              <a:rPr lang="en-US"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 You may receive money back from tax credits: </a:t>
            </a:r>
            <a:r>
              <a:rPr lang="en-US" dirty="0"/>
              <a:t>Tax filing is the means to access a wide range of programs to assist low-income individuals, including the state and federal earned income tax credits, the state renter’s credit, the American Opportunity Tax Credit for college students, the state and federal child tax credits, and childcare and dependent expenses credits. There is also now a tax credit specifically for current and former foster youth.</a:t>
            </a:r>
            <a:r>
              <a:rPr lang="en-US" b="1" dirty="0"/>
              <a:t> </a:t>
            </a:r>
            <a:r>
              <a:rPr lang="en-US" b="1" i="1" dirty="0"/>
              <a:t>In 2023, on average, single youth who filed at foster youth-specific tax assistance sites received back an average of $1,906, and parenting youth an average of $5,343!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 Tax filing is how you access state or federal relief: </a:t>
            </a:r>
            <a:r>
              <a:rPr lang="en-US" dirty="0"/>
              <a:t>In addition to these permanent tax credit programs, tax filing is also the means to access pandemic related relief provided to lower income residents, including the Golden State Stimulus and the federal Economic Impact Payments. A 2021 report found that 60% of current and former foster youth had not received these relief payments because they had not filed their taxes. Filing your taxes ensures that you receive the full range of ongoing state and federal income support programs as well as one-time benefit programs, such as those provided during the pandemic.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lang="en-US" b="1" dirty="0"/>
              <a:t>3. Simplifies access to student financial aid: </a:t>
            </a:r>
            <a:r>
              <a:rPr lang="en-US" dirty="0"/>
              <a:t>All recipients of student financial aid are required to provide their tax return or provide an IRS Verification of Non-filing Letter. Financial aid is not distributed to the student until this verification is completed. For foster youth who don’t file their taxes, the process of obtaining the required documentation is difficult because they are not able to complete the process online. The online process requires a credit card, mortgage, home equity loan, home equity line of credit, or car loan, which young adults do not commonly have. Instead, you must complete the paper process, which is time-consuming and error-prone. Filing taxes ensures you have a tax return to provide to receive student financial aid.</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b="1" dirty="0"/>
              <a:t>4. Does not impact eligibility for mainstream public benefit programs: </a:t>
            </a:r>
            <a:r>
              <a:rPr lang="en-US" dirty="0"/>
              <a:t>Recent years have seen a heightened interest in guaranteed income programs, including for current and former foster youth. The income received from these programs can jeopardize eligibility for public benefits, including CalWORKs and subsidized childcare. This is particularly true for federal benefit programs, such as SSI, which require local county child welfare agencies to obtain a federal waiver to exempt income earned through the guaranteed income program. The income gained from tax filing, however, does not pose the same challenge. Public benefit programs have clearly established policies about how to treat income from tax returns, specifically tax credits. Additionally, while many universal basic income programs are in fact not universal, access to tax filing is truly universal for foster youth and is not limited by the level of funding provided or the ability to identify and recruit foster youth.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b="1" dirty="0"/>
              <a:t>5. Establishes official income for the determination of public benefits:</a:t>
            </a:r>
            <a:r>
              <a:rPr lang="en-US" dirty="0"/>
              <a:t> Public benefit programs, such as CalWORKs, CalFresh and other means-tested programs require an individual to provide their annual income, to determine eligibility. This is challenging when an individual has no proof of annual income. Additionally, receipt of unemployment requires proof of wages. Filing taxes ensures that you can provide documentation of your annual income and gain access to critically needed public benefit programs.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lang="en-US" b="1" dirty="0"/>
              <a:t>6. Important independent living skill: </a:t>
            </a:r>
            <a:r>
              <a:rPr lang="en-US" dirty="0"/>
              <a:t>Through the process of filing taxes, people learn important information about employment practices that they can use to make informed decisions about their employment. For example, young adults who receive self-employment or gig work income will be issued a Form 1099, which provides the amount paid to the individual. No state or federal payroll taxes have been withheld from this income, which often results in a tax liability if the person does not know how to claim qualifying business expenses. Additionally, tax filing is an activity that is conducted throughout the entire working life of an adult, which is on average over 40 years. By filing correctly now, you’re setting yourself up for healthy financial practices long-term. </a:t>
            </a:r>
          </a:p>
        </p:txBody>
      </p:sp>
      <p:sp>
        <p:nvSpPr>
          <p:cNvPr id="90" name="Google Shape;90;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0363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7: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lvl="0" indent="0" algn="l" rtl="0">
              <a:spcBef>
                <a:spcPts val="0"/>
              </a:spcBef>
              <a:spcAft>
                <a:spcPts val="0"/>
              </a:spcAft>
              <a:buNone/>
            </a:pPr>
            <a:r>
              <a:rPr lang="en-US" dirty="0"/>
              <a:t>Additional information for each of the three reasons:</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dirty="0"/>
              <a:t>If you earn $1 or more during the tax year, you are eligible for certain credits that provide cash back to you, as long as you don’t earn too much to be eligible. (Its unlikely anyone will have earned too much). If you worked for cash, you can also claim that as earned income. And, if you’ve earned at least $12,950 in the tax year (for single filers under 65), the federal government requires you to file taxes. </a:t>
            </a:r>
            <a:br>
              <a:rPr lang="en-US" dirty="0"/>
            </a:br>
            <a:endParaRPr lang="en-US" dirty="0"/>
          </a:p>
          <a:p>
            <a:pPr marL="171450" lvl="0" indent="-171450" algn="l" rtl="0">
              <a:spcBef>
                <a:spcPts val="0"/>
              </a:spcBef>
              <a:spcAft>
                <a:spcPts val="0"/>
              </a:spcAft>
              <a:buFont typeface="Arial" panose="020B0604020202020204" pitchFamily="34" charset="0"/>
              <a:buChar char="•"/>
            </a:pPr>
            <a:r>
              <a:rPr lang="en-US" dirty="0"/>
              <a:t>If you have a dependent (child), you become eligible for certain credits related to simply having that child or paying for childcare.</a:t>
            </a:r>
            <a:br>
              <a:rPr lang="en-US" dirty="0"/>
            </a:br>
            <a:endParaRPr lang="en-US" dirty="0"/>
          </a:p>
          <a:p>
            <a:pPr marL="171450" lvl="0" indent="-171450" algn="l" rtl="0">
              <a:spcBef>
                <a:spcPts val="0"/>
              </a:spcBef>
              <a:spcAft>
                <a:spcPts val="0"/>
              </a:spcAft>
              <a:buFont typeface="Arial" panose="020B0604020202020204" pitchFamily="34" charset="0"/>
              <a:buChar char="•"/>
            </a:pPr>
            <a:r>
              <a:rPr lang="en-US" dirty="0"/>
              <a:t>If you missed any stimulus payments during the pandemic, you can recover them by filing previous years taxes. NOTE: 2024 is the last tax season to claim stimulus payments. </a:t>
            </a:r>
          </a:p>
          <a:p>
            <a:pPr marL="232944" indent="0">
              <a:buFont typeface="Arial" panose="020B0604020202020204" pitchFamily="34" charset="0"/>
              <a:buNone/>
            </a:pPr>
            <a:endParaRPr dirty="0"/>
          </a:p>
        </p:txBody>
      </p:sp>
      <p:sp>
        <p:nvSpPr>
          <p:cNvPr id="90" name="Google Shape;90;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1033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7: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lvl="0" indent="0" algn="l" rtl="0">
              <a:spcBef>
                <a:spcPts val="0"/>
              </a:spcBef>
              <a:spcAft>
                <a:spcPts val="0"/>
              </a:spcAft>
              <a:buNone/>
            </a:pPr>
            <a:r>
              <a:rPr lang="en-US" dirty="0"/>
              <a:t>This year the deadline was extended until November 16</a:t>
            </a:r>
            <a:r>
              <a:rPr lang="en-US" baseline="30000" dirty="0"/>
              <a:t>th</a:t>
            </a:r>
            <a:r>
              <a:rPr lang="en-US" dirty="0"/>
              <a:t>. </a:t>
            </a:r>
          </a:p>
        </p:txBody>
      </p:sp>
      <p:sp>
        <p:nvSpPr>
          <p:cNvPr id="90" name="Google Shape;90;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4871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0144C-6432-DB8F-ECD4-B13C0B12C2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997361-0E38-69FC-8044-F659BE084A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C2AC68-1051-02DA-2C1B-817547A9DA22}"/>
              </a:ext>
            </a:extLst>
          </p:cNvPr>
          <p:cNvSpPr>
            <a:spLocks noGrp="1"/>
          </p:cNvSpPr>
          <p:nvPr>
            <p:ph type="dt" sz="half" idx="10"/>
          </p:nvPr>
        </p:nvSpPr>
        <p:spPr/>
        <p:txBody>
          <a:bodyPr/>
          <a:lstStyle/>
          <a:p>
            <a:fld id="{F4A61247-F87B-41C9-BE6E-EDA0B6C1B5DD}" type="datetime1">
              <a:rPr lang="en-US" smtClean="0"/>
              <a:t>11/2/2023</a:t>
            </a:fld>
            <a:endParaRPr lang="en-US"/>
          </a:p>
        </p:txBody>
      </p:sp>
      <p:sp>
        <p:nvSpPr>
          <p:cNvPr id="5" name="Footer Placeholder 4">
            <a:extLst>
              <a:ext uri="{FF2B5EF4-FFF2-40B4-BE49-F238E27FC236}">
                <a16:creationId xmlns:a16="http://schemas.microsoft.com/office/drawing/2014/main" id="{452489A0-EDCD-C05F-40B2-2E9F212F3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CAA1A-1CCB-B0AD-D5D0-6540311B5F0D}"/>
              </a:ext>
            </a:extLst>
          </p:cNvPr>
          <p:cNvSpPr>
            <a:spLocks noGrp="1"/>
          </p:cNvSpPr>
          <p:nvPr>
            <p:ph type="sldNum" sz="quarter" idx="12"/>
          </p:nvPr>
        </p:nvSpPr>
        <p:spPr/>
        <p:txBody>
          <a:bodyPr/>
          <a:lstStyle/>
          <a:p>
            <a:fld id="{414AA528-B3CD-46D6-BB22-FE3E7B7F0E42}" type="slidenum">
              <a:rPr lang="en-US" smtClean="0"/>
              <a:t>‹#›</a:t>
            </a:fld>
            <a:endParaRPr lang="en-US"/>
          </a:p>
        </p:txBody>
      </p:sp>
    </p:spTree>
    <p:extLst>
      <p:ext uri="{BB962C8B-B14F-4D97-AF65-F5344CB8AC3E}">
        <p14:creationId xmlns:p14="http://schemas.microsoft.com/office/powerpoint/2010/main" val="3384388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76594-9D9A-3CEE-33B1-574EDBCC56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B5D76B-147F-6D3B-9850-763097DE17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5BA78-B5C4-41E4-EA2F-8300BBA8590A}"/>
              </a:ext>
            </a:extLst>
          </p:cNvPr>
          <p:cNvSpPr>
            <a:spLocks noGrp="1"/>
          </p:cNvSpPr>
          <p:nvPr>
            <p:ph type="dt" sz="half" idx="10"/>
          </p:nvPr>
        </p:nvSpPr>
        <p:spPr/>
        <p:txBody>
          <a:bodyPr/>
          <a:lstStyle/>
          <a:p>
            <a:fld id="{AF2710C5-1FFF-4927-8746-7D7559E3587C}" type="datetime1">
              <a:rPr lang="en-US" smtClean="0"/>
              <a:t>11/2/2023</a:t>
            </a:fld>
            <a:endParaRPr lang="en-US"/>
          </a:p>
        </p:txBody>
      </p:sp>
      <p:sp>
        <p:nvSpPr>
          <p:cNvPr id="5" name="Footer Placeholder 4">
            <a:extLst>
              <a:ext uri="{FF2B5EF4-FFF2-40B4-BE49-F238E27FC236}">
                <a16:creationId xmlns:a16="http://schemas.microsoft.com/office/drawing/2014/main" id="{FB00ED91-73B5-32DD-76CB-7E1244EF79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10383-F01F-A1C7-01E5-E6815783E60F}"/>
              </a:ext>
            </a:extLst>
          </p:cNvPr>
          <p:cNvSpPr>
            <a:spLocks noGrp="1"/>
          </p:cNvSpPr>
          <p:nvPr>
            <p:ph type="sldNum" sz="quarter" idx="12"/>
          </p:nvPr>
        </p:nvSpPr>
        <p:spPr/>
        <p:txBody>
          <a:bodyPr/>
          <a:lstStyle/>
          <a:p>
            <a:fld id="{414AA528-B3CD-46D6-BB22-FE3E7B7F0E42}" type="slidenum">
              <a:rPr lang="en-US" smtClean="0"/>
              <a:t>‹#›</a:t>
            </a:fld>
            <a:endParaRPr lang="en-US"/>
          </a:p>
        </p:txBody>
      </p:sp>
    </p:spTree>
    <p:extLst>
      <p:ext uri="{BB962C8B-B14F-4D97-AF65-F5344CB8AC3E}">
        <p14:creationId xmlns:p14="http://schemas.microsoft.com/office/powerpoint/2010/main" val="1736745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8D2C43-1E71-D223-42BB-32524B9B25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1C38F1-9791-DA60-DC80-159C30AFC3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58245-8B58-2860-D717-0BE4489BE8EF}"/>
              </a:ext>
            </a:extLst>
          </p:cNvPr>
          <p:cNvSpPr>
            <a:spLocks noGrp="1"/>
          </p:cNvSpPr>
          <p:nvPr>
            <p:ph type="dt" sz="half" idx="10"/>
          </p:nvPr>
        </p:nvSpPr>
        <p:spPr/>
        <p:txBody>
          <a:bodyPr/>
          <a:lstStyle/>
          <a:p>
            <a:fld id="{94764FC0-712D-4F8C-A7EA-D180B9975AE0}" type="datetime1">
              <a:rPr lang="en-US" smtClean="0"/>
              <a:t>11/2/2023</a:t>
            </a:fld>
            <a:endParaRPr lang="en-US"/>
          </a:p>
        </p:txBody>
      </p:sp>
      <p:sp>
        <p:nvSpPr>
          <p:cNvPr id="5" name="Footer Placeholder 4">
            <a:extLst>
              <a:ext uri="{FF2B5EF4-FFF2-40B4-BE49-F238E27FC236}">
                <a16:creationId xmlns:a16="http://schemas.microsoft.com/office/drawing/2014/main" id="{93057C63-535C-D88C-80A4-9045E65E08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3B796-5AD0-94EF-9BA6-EF9562210DF3}"/>
              </a:ext>
            </a:extLst>
          </p:cNvPr>
          <p:cNvSpPr>
            <a:spLocks noGrp="1"/>
          </p:cNvSpPr>
          <p:nvPr>
            <p:ph type="sldNum" sz="quarter" idx="12"/>
          </p:nvPr>
        </p:nvSpPr>
        <p:spPr/>
        <p:txBody>
          <a:bodyPr/>
          <a:lstStyle/>
          <a:p>
            <a:fld id="{414AA528-B3CD-46D6-BB22-FE3E7B7F0E42}" type="slidenum">
              <a:rPr lang="en-US" smtClean="0"/>
              <a:t>‹#›</a:t>
            </a:fld>
            <a:endParaRPr lang="en-US"/>
          </a:p>
        </p:txBody>
      </p:sp>
    </p:spTree>
    <p:extLst>
      <p:ext uri="{BB962C8B-B14F-4D97-AF65-F5344CB8AC3E}">
        <p14:creationId xmlns:p14="http://schemas.microsoft.com/office/powerpoint/2010/main" val="1246839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59D6-6B75-537E-EB12-512A350F94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F7DA1-66C6-C83D-EE9F-27A98E478B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64EED-27A6-399E-490D-8633B858177E}"/>
              </a:ext>
            </a:extLst>
          </p:cNvPr>
          <p:cNvSpPr>
            <a:spLocks noGrp="1"/>
          </p:cNvSpPr>
          <p:nvPr>
            <p:ph type="dt" sz="half" idx="10"/>
          </p:nvPr>
        </p:nvSpPr>
        <p:spPr/>
        <p:txBody>
          <a:bodyPr/>
          <a:lstStyle/>
          <a:p>
            <a:fld id="{D71766E5-0AB4-4C52-BE56-7EA33AD2B889}" type="datetime1">
              <a:rPr lang="en-US" smtClean="0"/>
              <a:t>11/2/2023</a:t>
            </a:fld>
            <a:endParaRPr lang="en-US"/>
          </a:p>
        </p:txBody>
      </p:sp>
      <p:sp>
        <p:nvSpPr>
          <p:cNvPr id="5" name="Footer Placeholder 4">
            <a:extLst>
              <a:ext uri="{FF2B5EF4-FFF2-40B4-BE49-F238E27FC236}">
                <a16:creationId xmlns:a16="http://schemas.microsoft.com/office/drawing/2014/main" id="{D628D5DF-E343-41FB-2A35-E2CB0CDBB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173E4-4E9E-0968-CDD4-90FB3559B93E}"/>
              </a:ext>
            </a:extLst>
          </p:cNvPr>
          <p:cNvSpPr>
            <a:spLocks noGrp="1"/>
          </p:cNvSpPr>
          <p:nvPr>
            <p:ph type="sldNum" sz="quarter" idx="12"/>
          </p:nvPr>
        </p:nvSpPr>
        <p:spPr/>
        <p:txBody>
          <a:bodyPr/>
          <a:lstStyle/>
          <a:p>
            <a:fld id="{414AA528-B3CD-46D6-BB22-FE3E7B7F0E42}" type="slidenum">
              <a:rPr lang="en-US" smtClean="0"/>
              <a:t>‹#›</a:t>
            </a:fld>
            <a:endParaRPr lang="en-US"/>
          </a:p>
        </p:txBody>
      </p:sp>
    </p:spTree>
    <p:extLst>
      <p:ext uri="{BB962C8B-B14F-4D97-AF65-F5344CB8AC3E}">
        <p14:creationId xmlns:p14="http://schemas.microsoft.com/office/powerpoint/2010/main" val="1796144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76C0-1DE7-67F4-5FFF-6375162E0A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A39E2C-DF0F-D4D8-C7B1-23601094F9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2E1C8B-C510-95D8-8D12-6742300C3C32}"/>
              </a:ext>
            </a:extLst>
          </p:cNvPr>
          <p:cNvSpPr>
            <a:spLocks noGrp="1"/>
          </p:cNvSpPr>
          <p:nvPr>
            <p:ph type="dt" sz="half" idx="10"/>
          </p:nvPr>
        </p:nvSpPr>
        <p:spPr/>
        <p:txBody>
          <a:bodyPr/>
          <a:lstStyle/>
          <a:p>
            <a:fld id="{24142963-167E-4AD7-88BF-935BF8228313}" type="datetime1">
              <a:rPr lang="en-US" smtClean="0"/>
              <a:t>11/2/2023</a:t>
            </a:fld>
            <a:endParaRPr lang="en-US"/>
          </a:p>
        </p:txBody>
      </p:sp>
      <p:sp>
        <p:nvSpPr>
          <p:cNvPr id="5" name="Footer Placeholder 4">
            <a:extLst>
              <a:ext uri="{FF2B5EF4-FFF2-40B4-BE49-F238E27FC236}">
                <a16:creationId xmlns:a16="http://schemas.microsoft.com/office/drawing/2014/main" id="{D09B6754-5DB2-F18D-FDF5-F90208FE9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A033D-D920-FF08-B25B-BE22EF2E1596}"/>
              </a:ext>
            </a:extLst>
          </p:cNvPr>
          <p:cNvSpPr>
            <a:spLocks noGrp="1"/>
          </p:cNvSpPr>
          <p:nvPr>
            <p:ph type="sldNum" sz="quarter" idx="12"/>
          </p:nvPr>
        </p:nvSpPr>
        <p:spPr/>
        <p:txBody>
          <a:bodyPr/>
          <a:lstStyle/>
          <a:p>
            <a:fld id="{414AA528-B3CD-46D6-BB22-FE3E7B7F0E42}" type="slidenum">
              <a:rPr lang="en-US" smtClean="0"/>
              <a:t>‹#›</a:t>
            </a:fld>
            <a:endParaRPr lang="en-US"/>
          </a:p>
        </p:txBody>
      </p:sp>
    </p:spTree>
    <p:extLst>
      <p:ext uri="{BB962C8B-B14F-4D97-AF65-F5344CB8AC3E}">
        <p14:creationId xmlns:p14="http://schemas.microsoft.com/office/powerpoint/2010/main" val="2154620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5A23D-3B86-D0DB-9957-311F6996FE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F5FBD4-0B86-42A5-A26F-A7697071B9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DDB7D7-D9A5-FF13-3B6B-977709D930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27F562-CBF4-7327-2908-214F53F92094}"/>
              </a:ext>
            </a:extLst>
          </p:cNvPr>
          <p:cNvSpPr>
            <a:spLocks noGrp="1"/>
          </p:cNvSpPr>
          <p:nvPr>
            <p:ph type="dt" sz="half" idx="10"/>
          </p:nvPr>
        </p:nvSpPr>
        <p:spPr/>
        <p:txBody>
          <a:bodyPr/>
          <a:lstStyle/>
          <a:p>
            <a:fld id="{1F6C866B-9C3D-4D40-A006-9FD00DEA4899}" type="datetime1">
              <a:rPr lang="en-US" smtClean="0"/>
              <a:t>11/2/2023</a:t>
            </a:fld>
            <a:endParaRPr lang="en-US"/>
          </a:p>
        </p:txBody>
      </p:sp>
      <p:sp>
        <p:nvSpPr>
          <p:cNvPr id="6" name="Footer Placeholder 5">
            <a:extLst>
              <a:ext uri="{FF2B5EF4-FFF2-40B4-BE49-F238E27FC236}">
                <a16:creationId xmlns:a16="http://schemas.microsoft.com/office/drawing/2014/main" id="{2768A343-8E03-6754-EEF1-41EFF5390F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51D70-01FB-94A1-4009-840C1D614886}"/>
              </a:ext>
            </a:extLst>
          </p:cNvPr>
          <p:cNvSpPr>
            <a:spLocks noGrp="1"/>
          </p:cNvSpPr>
          <p:nvPr>
            <p:ph type="sldNum" sz="quarter" idx="12"/>
          </p:nvPr>
        </p:nvSpPr>
        <p:spPr/>
        <p:txBody>
          <a:bodyPr/>
          <a:lstStyle/>
          <a:p>
            <a:fld id="{414AA528-B3CD-46D6-BB22-FE3E7B7F0E42}" type="slidenum">
              <a:rPr lang="en-US" smtClean="0"/>
              <a:t>‹#›</a:t>
            </a:fld>
            <a:endParaRPr lang="en-US"/>
          </a:p>
        </p:txBody>
      </p:sp>
    </p:spTree>
    <p:extLst>
      <p:ext uri="{BB962C8B-B14F-4D97-AF65-F5344CB8AC3E}">
        <p14:creationId xmlns:p14="http://schemas.microsoft.com/office/powerpoint/2010/main" val="1705645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EF9C-25D0-7A5F-62D5-998F4F7E46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92B555-2CB3-3CA3-87BD-D141D7E8C3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F5A05B-FA95-71E9-F475-76E54C58FF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83D77F-56EC-A501-8069-EFF2F734C3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5BB13-1155-B4E4-F51A-D1E274E501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4C1351-656B-304F-68C2-2A31FA6CCB05}"/>
              </a:ext>
            </a:extLst>
          </p:cNvPr>
          <p:cNvSpPr>
            <a:spLocks noGrp="1"/>
          </p:cNvSpPr>
          <p:nvPr>
            <p:ph type="dt" sz="half" idx="10"/>
          </p:nvPr>
        </p:nvSpPr>
        <p:spPr/>
        <p:txBody>
          <a:bodyPr/>
          <a:lstStyle/>
          <a:p>
            <a:fld id="{8390C94D-E407-4151-8E54-6C35BEEC0EF2}" type="datetime1">
              <a:rPr lang="en-US" smtClean="0"/>
              <a:t>11/2/2023</a:t>
            </a:fld>
            <a:endParaRPr lang="en-US"/>
          </a:p>
        </p:txBody>
      </p:sp>
      <p:sp>
        <p:nvSpPr>
          <p:cNvPr id="8" name="Footer Placeholder 7">
            <a:extLst>
              <a:ext uri="{FF2B5EF4-FFF2-40B4-BE49-F238E27FC236}">
                <a16:creationId xmlns:a16="http://schemas.microsoft.com/office/drawing/2014/main" id="{284B179A-A70B-0BEA-A912-A1EF00E8E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0D1B99-05A6-A8BC-7938-CCB6543E66D1}"/>
              </a:ext>
            </a:extLst>
          </p:cNvPr>
          <p:cNvSpPr>
            <a:spLocks noGrp="1"/>
          </p:cNvSpPr>
          <p:nvPr>
            <p:ph type="sldNum" sz="quarter" idx="12"/>
          </p:nvPr>
        </p:nvSpPr>
        <p:spPr/>
        <p:txBody>
          <a:bodyPr/>
          <a:lstStyle/>
          <a:p>
            <a:fld id="{414AA528-B3CD-46D6-BB22-FE3E7B7F0E42}" type="slidenum">
              <a:rPr lang="en-US" smtClean="0"/>
              <a:t>‹#›</a:t>
            </a:fld>
            <a:endParaRPr lang="en-US"/>
          </a:p>
        </p:txBody>
      </p:sp>
    </p:spTree>
    <p:extLst>
      <p:ext uri="{BB962C8B-B14F-4D97-AF65-F5344CB8AC3E}">
        <p14:creationId xmlns:p14="http://schemas.microsoft.com/office/powerpoint/2010/main" val="335999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DA3F6-D89C-3C1B-4FD9-5807C3BD0C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6C3F29-86A3-FE0E-F03B-5F36BD7658D8}"/>
              </a:ext>
            </a:extLst>
          </p:cNvPr>
          <p:cNvSpPr>
            <a:spLocks noGrp="1"/>
          </p:cNvSpPr>
          <p:nvPr>
            <p:ph type="dt" sz="half" idx="10"/>
          </p:nvPr>
        </p:nvSpPr>
        <p:spPr/>
        <p:txBody>
          <a:bodyPr/>
          <a:lstStyle/>
          <a:p>
            <a:fld id="{70485724-CB65-4D97-A612-AD3539646BFF}" type="datetime1">
              <a:rPr lang="en-US" smtClean="0"/>
              <a:t>11/2/2023</a:t>
            </a:fld>
            <a:endParaRPr lang="en-US"/>
          </a:p>
        </p:txBody>
      </p:sp>
      <p:sp>
        <p:nvSpPr>
          <p:cNvPr id="4" name="Footer Placeholder 3">
            <a:extLst>
              <a:ext uri="{FF2B5EF4-FFF2-40B4-BE49-F238E27FC236}">
                <a16:creationId xmlns:a16="http://schemas.microsoft.com/office/drawing/2014/main" id="{B5E5D80B-5066-8178-D760-C28F1A4CCF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99C389-5EDA-1285-AEDE-5A4BD3CB9A5D}"/>
              </a:ext>
            </a:extLst>
          </p:cNvPr>
          <p:cNvSpPr>
            <a:spLocks noGrp="1"/>
          </p:cNvSpPr>
          <p:nvPr>
            <p:ph type="sldNum" sz="quarter" idx="12"/>
          </p:nvPr>
        </p:nvSpPr>
        <p:spPr/>
        <p:txBody>
          <a:bodyPr/>
          <a:lstStyle/>
          <a:p>
            <a:fld id="{414AA528-B3CD-46D6-BB22-FE3E7B7F0E42}" type="slidenum">
              <a:rPr lang="en-US" smtClean="0"/>
              <a:t>‹#›</a:t>
            </a:fld>
            <a:endParaRPr lang="en-US"/>
          </a:p>
        </p:txBody>
      </p:sp>
    </p:spTree>
    <p:extLst>
      <p:ext uri="{BB962C8B-B14F-4D97-AF65-F5344CB8AC3E}">
        <p14:creationId xmlns:p14="http://schemas.microsoft.com/office/powerpoint/2010/main" val="4062479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449043-2333-FFEB-1E9D-86EE97E94F22}"/>
              </a:ext>
            </a:extLst>
          </p:cNvPr>
          <p:cNvSpPr>
            <a:spLocks noGrp="1"/>
          </p:cNvSpPr>
          <p:nvPr>
            <p:ph type="dt" sz="half" idx="10"/>
          </p:nvPr>
        </p:nvSpPr>
        <p:spPr/>
        <p:txBody>
          <a:bodyPr/>
          <a:lstStyle/>
          <a:p>
            <a:fld id="{2F6EF8C0-CB52-4F97-9B98-FE8E263EAE15}" type="datetime1">
              <a:rPr lang="en-US" smtClean="0"/>
              <a:t>11/2/2023</a:t>
            </a:fld>
            <a:endParaRPr lang="en-US"/>
          </a:p>
        </p:txBody>
      </p:sp>
      <p:sp>
        <p:nvSpPr>
          <p:cNvPr id="3" name="Footer Placeholder 2">
            <a:extLst>
              <a:ext uri="{FF2B5EF4-FFF2-40B4-BE49-F238E27FC236}">
                <a16:creationId xmlns:a16="http://schemas.microsoft.com/office/drawing/2014/main" id="{F7033E12-206B-5FFA-B8FA-FD6C107895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51ED12-1DA4-77FA-0223-AFC414CD2F2F}"/>
              </a:ext>
            </a:extLst>
          </p:cNvPr>
          <p:cNvSpPr>
            <a:spLocks noGrp="1"/>
          </p:cNvSpPr>
          <p:nvPr>
            <p:ph type="sldNum" sz="quarter" idx="12"/>
          </p:nvPr>
        </p:nvSpPr>
        <p:spPr/>
        <p:txBody>
          <a:bodyPr/>
          <a:lstStyle/>
          <a:p>
            <a:fld id="{414AA528-B3CD-46D6-BB22-FE3E7B7F0E42}" type="slidenum">
              <a:rPr lang="en-US" smtClean="0"/>
              <a:t>‹#›</a:t>
            </a:fld>
            <a:endParaRPr lang="en-US"/>
          </a:p>
        </p:txBody>
      </p:sp>
    </p:spTree>
    <p:extLst>
      <p:ext uri="{BB962C8B-B14F-4D97-AF65-F5344CB8AC3E}">
        <p14:creationId xmlns:p14="http://schemas.microsoft.com/office/powerpoint/2010/main" val="3342041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70C7-FD83-3C61-02B6-0C1A4EB74E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59075E-3BC5-CF8A-A240-65E2B384EF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2E31A5-10D2-2473-CC42-DEDAB71AB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EFB07-5AB7-0FBC-B842-57B913B52FDB}"/>
              </a:ext>
            </a:extLst>
          </p:cNvPr>
          <p:cNvSpPr>
            <a:spLocks noGrp="1"/>
          </p:cNvSpPr>
          <p:nvPr>
            <p:ph type="dt" sz="half" idx="10"/>
          </p:nvPr>
        </p:nvSpPr>
        <p:spPr/>
        <p:txBody>
          <a:bodyPr/>
          <a:lstStyle/>
          <a:p>
            <a:fld id="{AF2AB959-CA6E-4EEE-84B7-9F22840A3800}" type="datetime1">
              <a:rPr lang="en-US" smtClean="0"/>
              <a:t>11/2/2023</a:t>
            </a:fld>
            <a:endParaRPr lang="en-US"/>
          </a:p>
        </p:txBody>
      </p:sp>
      <p:sp>
        <p:nvSpPr>
          <p:cNvPr id="6" name="Footer Placeholder 5">
            <a:extLst>
              <a:ext uri="{FF2B5EF4-FFF2-40B4-BE49-F238E27FC236}">
                <a16:creationId xmlns:a16="http://schemas.microsoft.com/office/drawing/2014/main" id="{FE4692D0-918C-E93D-A01A-05559A76EF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A35CE1-DFDF-66D6-663B-A9651641C57A}"/>
              </a:ext>
            </a:extLst>
          </p:cNvPr>
          <p:cNvSpPr>
            <a:spLocks noGrp="1"/>
          </p:cNvSpPr>
          <p:nvPr>
            <p:ph type="sldNum" sz="quarter" idx="12"/>
          </p:nvPr>
        </p:nvSpPr>
        <p:spPr/>
        <p:txBody>
          <a:bodyPr/>
          <a:lstStyle/>
          <a:p>
            <a:fld id="{414AA528-B3CD-46D6-BB22-FE3E7B7F0E42}" type="slidenum">
              <a:rPr lang="en-US" smtClean="0"/>
              <a:t>‹#›</a:t>
            </a:fld>
            <a:endParaRPr lang="en-US"/>
          </a:p>
        </p:txBody>
      </p:sp>
    </p:spTree>
    <p:extLst>
      <p:ext uri="{BB962C8B-B14F-4D97-AF65-F5344CB8AC3E}">
        <p14:creationId xmlns:p14="http://schemas.microsoft.com/office/powerpoint/2010/main" val="1020301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30F9E-7E17-BB4A-F6B9-8DB5228BAC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4E973D-B550-EE4B-0D0C-7B34A431DA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4C9561-C594-3B93-0E59-B8B477C1F6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B2175B-C7AF-BA49-68BB-E34395AAA442}"/>
              </a:ext>
            </a:extLst>
          </p:cNvPr>
          <p:cNvSpPr>
            <a:spLocks noGrp="1"/>
          </p:cNvSpPr>
          <p:nvPr>
            <p:ph type="dt" sz="half" idx="10"/>
          </p:nvPr>
        </p:nvSpPr>
        <p:spPr/>
        <p:txBody>
          <a:bodyPr/>
          <a:lstStyle/>
          <a:p>
            <a:fld id="{8620692F-BB46-40C2-85A5-F5E46F286C1A}" type="datetime1">
              <a:rPr lang="en-US" smtClean="0"/>
              <a:t>11/2/2023</a:t>
            </a:fld>
            <a:endParaRPr lang="en-US"/>
          </a:p>
        </p:txBody>
      </p:sp>
      <p:sp>
        <p:nvSpPr>
          <p:cNvPr id="6" name="Footer Placeholder 5">
            <a:extLst>
              <a:ext uri="{FF2B5EF4-FFF2-40B4-BE49-F238E27FC236}">
                <a16:creationId xmlns:a16="http://schemas.microsoft.com/office/drawing/2014/main" id="{3674D52C-08A0-D5FC-F25C-855B890F54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59B5BE-C136-DB45-8E53-E998CD5C9D01}"/>
              </a:ext>
            </a:extLst>
          </p:cNvPr>
          <p:cNvSpPr>
            <a:spLocks noGrp="1"/>
          </p:cNvSpPr>
          <p:nvPr>
            <p:ph type="sldNum" sz="quarter" idx="12"/>
          </p:nvPr>
        </p:nvSpPr>
        <p:spPr/>
        <p:txBody>
          <a:bodyPr/>
          <a:lstStyle/>
          <a:p>
            <a:fld id="{414AA528-B3CD-46D6-BB22-FE3E7B7F0E42}" type="slidenum">
              <a:rPr lang="en-US" smtClean="0"/>
              <a:t>‹#›</a:t>
            </a:fld>
            <a:endParaRPr lang="en-US"/>
          </a:p>
        </p:txBody>
      </p:sp>
    </p:spTree>
    <p:extLst>
      <p:ext uri="{BB962C8B-B14F-4D97-AF65-F5344CB8AC3E}">
        <p14:creationId xmlns:p14="http://schemas.microsoft.com/office/powerpoint/2010/main" val="1335307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7BEF75-9A93-B804-A3D5-724DB0B548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963F14C-9430-3AB2-B29A-0CE48FC03A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AD9C289-3CE0-52A7-644D-F242869991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D1C5B204-1F29-4818-9C4E-5C5EADD9C49C}" type="datetime1">
              <a:rPr lang="en-US" smtClean="0"/>
              <a:pPr/>
              <a:t>11/2/2023</a:t>
            </a:fld>
            <a:endParaRPr lang="en-US" dirty="0"/>
          </a:p>
        </p:txBody>
      </p:sp>
      <p:sp>
        <p:nvSpPr>
          <p:cNvPr id="5" name="Footer Placeholder 4">
            <a:extLst>
              <a:ext uri="{FF2B5EF4-FFF2-40B4-BE49-F238E27FC236}">
                <a16:creationId xmlns:a16="http://schemas.microsoft.com/office/drawing/2014/main" id="{5F21D230-5C86-159F-0511-6423108906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5DEC2D36-BA38-3C50-C10E-2E9E9CECA5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414AA528-B3CD-46D6-BB22-FE3E7B7F0E42}" type="slidenum">
              <a:rPr lang="en-US" smtClean="0"/>
              <a:pPr/>
              <a:t>‹#›</a:t>
            </a:fld>
            <a:endParaRPr lang="en-US" dirty="0"/>
          </a:p>
        </p:txBody>
      </p:sp>
    </p:spTree>
    <p:extLst>
      <p:ext uri="{BB962C8B-B14F-4D97-AF65-F5344CB8AC3E}">
        <p14:creationId xmlns:p14="http://schemas.microsoft.com/office/powerpoint/2010/main" val="1151604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jbay.org/?post_type=resource&amp;p=45196&amp;preview=true" TargetMode="External"/><Relationship Id="rId5" Type="http://schemas.openxmlformats.org/officeDocument/2006/relationships/image" Target="../media/image38.jpeg"/><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3" Type="http://schemas.openxmlformats.org/officeDocument/2006/relationships/image" Target="../media/image36.png"/><Relationship Id="rId7" Type="http://schemas.openxmlformats.org/officeDocument/2006/relationships/diagramQuickStyle" Target="../diagrams/quickStyle4.xml"/><Relationship Id="rId12" Type="http://schemas.openxmlformats.org/officeDocument/2006/relationships/diagramQuickStyle" Target="../diagrams/quickStyle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0" Type="http://schemas.openxmlformats.org/officeDocument/2006/relationships/diagramData" Target="../diagrams/data5.xml"/><Relationship Id="rId4" Type="http://schemas.openxmlformats.org/officeDocument/2006/relationships/image" Target="../media/image37.svg"/><Relationship Id="rId9" Type="http://schemas.microsoft.com/office/2007/relationships/diagramDrawing" Target="../diagrams/drawing4.xml"/><Relationship Id="rId14" Type="http://schemas.microsoft.com/office/2007/relationships/diagramDrawing" Target="../diagrams/drawing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jbay.org/resources/tax-prep/"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31.png"/><Relationship Id="rId3" Type="http://schemas.openxmlformats.org/officeDocument/2006/relationships/hyperlink" Target="https://jbay.org/resources/fy-vita-sites/" TargetMode="External"/><Relationship Id="rId7" Type="http://schemas.openxmlformats.org/officeDocument/2006/relationships/image" Target="../media/image61.png"/><Relationship Id="rId12" Type="http://schemas.openxmlformats.org/officeDocument/2006/relationships/image" Target="../media/image23.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22.png"/><Relationship Id="rId5" Type="http://schemas.openxmlformats.org/officeDocument/2006/relationships/image" Target="../media/image56.svg"/><Relationship Id="rId10" Type="http://schemas.openxmlformats.org/officeDocument/2006/relationships/image" Target="../media/image64.svg"/><Relationship Id="rId4" Type="http://schemas.openxmlformats.org/officeDocument/2006/relationships/image" Target="../media/image55.png"/><Relationship Id="rId9" Type="http://schemas.openxmlformats.org/officeDocument/2006/relationships/image" Target="../media/image63.png"/><Relationship Id="rId14" Type="http://schemas.openxmlformats.org/officeDocument/2006/relationships/image" Target="../media/image3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3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7.svg"/></Relationships>
</file>

<file path=ppt/slides/_rels/slide34.xml.rels><?xml version="1.0" encoding="UTF-8" standalone="yes"?>
<Relationships xmlns="http://schemas.openxmlformats.org/package/2006/relationships"><Relationship Id="rId3" Type="http://schemas.openxmlformats.org/officeDocument/2006/relationships/hyperlink" Target="https://www.taxpayeradvocate.irs.gov/about-us/low-income-taxpayer-clinics-litc/"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hyperlink" Target="https://baylegal.org/what-we-do/stabilit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1.sv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37.xml.rels><?xml version="1.0" encoding="UTF-8" standalone="yes"?>
<Relationships xmlns="http://schemas.openxmlformats.org/package/2006/relationships"><Relationship Id="rId3" Type="http://schemas.openxmlformats.org/officeDocument/2006/relationships/hyperlink" Target="https://www.irs.gov/refunds"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hyperlink" Target="https://www.ftb.ca.gov/refund/index.asp"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jpe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3.png"/><Relationship Id="rId7" Type="http://schemas.openxmlformats.org/officeDocument/2006/relationships/diagramQuickStyle" Target="../diagrams/quickStyle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4.sv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Google Shape;213;p31"/>
          <p:cNvSpPr txBox="1"/>
          <p:nvPr/>
        </p:nvSpPr>
        <p:spPr>
          <a:xfrm>
            <a:off x="522594" y="3377079"/>
            <a:ext cx="4963806" cy="815588"/>
          </a:xfrm>
          <a:prstGeom prst="rect">
            <a:avLst/>
          </a:prstGeom>
          <a:noFill/>
          <a:ln>
            <a:noFill/>
          </a:ln>
        </p:spPr>
        <p:txBody>
          <a:bodyPr spcFirstLastPara="1" wrap="square" lIns="45713" tIns="22850" rIns="45713" bIns="22850" anchor="t" anchorCtr="0">
            <a:spAutoFit/>
          </a:bodyPr>
          <a:lstStyle/>
          <a:p>
            <a:pPr>
              <a:lnSpc>
                <a:spcPts val="6000"/>
              </a:lnSpc>
              <a:buClr>
                <a:srgbClr val="000000"/>
              </a:buClr>
              <a:buSzPts val="11500"/>
            </a:pPr>
            <a:r>
              <a:rPr lang="en-US" sz="7200" b="1" dirty="0">
                <a:solidFill>
                  <a:srgbClr val="549AAB"/>
                </a:solidFill>
                <a:latin typeface="Century Gothic" panose="020B0502020202020204" pitchFamily="34" charset="0"/>
                <a:ea typeface="Poppins"/>
                <a:cs typeface="Calibri" panose="020F0502020204030204" pitchFamily="34" charset="0"/>
                <a:sym typeface="Poppins"/>
              </a:rPr>
              <a:t>Taxes 101</a:t>
            </a:r>
            <a:endParaRPr lang="en-US" sz="7200" b="1" dirty="0">
              <a:solidFill>
                <a:srgbClr val="AED5DF"/>
              </a:solidFill>
              <a:latin typeface="Century Gothic" panose="020B0502020202020204" pitchFamily="34" charset="0"/>
              <a:ea typeface="Poppins"/>
              <a:cs typeface="Calibri" panose="020F0502020204030204" pitchFamily="34" charset="0"/>
              <a:sym typeface="Poppins"/>
            </a:endParaRPr>
          </a:p>
        </p:txBody>
      </p:sp>
      <p:sp>
        <p:nvSpPr>
          <p:cNvPr id="5" name="Google Shape;33;p2">
            <a:extLst>
              <a:ext uri="{FF2B5EF4-FFF2-40B4-BE49-F238E27FC236}">
                <a16:creationId xmlns:a16="http://schemas.microsoft.com/office/drawing/2014/main" id="{C42D09DE-E73B-7623-DCA6-56A35F5A3087}"/>
              </a:ext>
            </a:extLst>
          </p:cNvPr>
          <p:cNvSpPr txBox="1"/>
          <p:nvPr/>
        </p:nvSpPr>
        <p:spPr>
          <a:xfrm>
            <a:off x="522594" y="4239525"/>
            <a:ext cx="4588902" cy="954067"/>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800" b="1" dirty="0">
                <a:solidFill>
                  <a:srgbClr val="F2802E"/>
                </a:solidFill>
                <a:latin typeface="Century Gothic" panose="020B0502020202020204" pitchFamily="34" charset="0"/>
                <a:cs typeface="Arial" panose="020B0604020202020204" pitchFamily="34" charset="0"/>
                <a:sym typeface="Montserrat SemiBold"/>
              </a:rPr>
              <a:t>Don’t Leave Money on the Table!</a:t>
            </a:r>
            <a:endParaRPr sz="2800" b="1" dirty="0">
              <a:solidFill>
                <a:srgbClr val="F2802E"/>
              </a:solidFill>
              <a:latin typeface="Century Gothic" panose="020B0502020202020204" pitchFamily="34" charset="0"/>
              <a:cs typeface="Arial" panose="020B0604020202020204" pitchFamily="34" charset="0"/>
            </a:endParaRPr>
          </a:p>
        </p:txBody>
      </p:sp>
      <p:sp>
        <p:nvSpPr>
          <p:cNvPr id="6" name="Google Shape;33;p2">
            <a:extLst>
              <a:ext uri="{FF2B5EF4-FFF2-40B4-BE49-F238E27FC236}">
                <a16:creationId xmlns:a16="http://schemas.microsoft.com/office/drawing/2014/main" id="{10B11CE8-D3E5-A0EB-EFEB-A892671F2179}"/>
              </a:ext>
            </a:extLst>
          </p:cNvPr>
          <p:cNvSpPr txBox="1"/>
          <p:nvPr/>
        </p:nvSpPr>
        <p:spPr>
          <a:xfrm>
            <a:off x="522594" y="531491"/>
            <a:ext cx="4618462"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b="1" dirty="0">
                <a:solidFill>
                  <a:srgbClr val="112F3D"/>
                </a:solidFill>
                <a:latin typeface="Century Gothic" panose="020B0502020202020204" pitchFamily="34" charset="0"/>
                <a:ea typeface="Montserrat SemiBold"/>
                <a:cs typeface="Arial" panose="020B0604020202020204" pitchFamily="34" charset="0"/>
                <a:sym typeface="Montserrat SemiBold"/>
              </a:rPr>
              <a:t>DATE</a:t>
            </a:r>
            <a:endParaRPr lang="en-US" sz="2400" b="1" dirty="0">
              <a:solidFill>
                <a:srgbClr val="112F3D"/>
              </a:solidFill>
              <a:latin typeface="Century Gothic" panose="020B0502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B18B088-4A13-1573-B054-48AF4337A842}"/>
              </a:ext>
            </a:extLst>
          </p:cNvPr>
          <p:cNvSpPr>
            <a:spLocks noGrp="1"/>
          </p:cNvSpPr>
          <p:nvPr>
            <p:ph type="sldNum" sz="quarter" idx="12"/>
          </p:nvPr>
        </p:nvSpPr>
        <p:spPr/>
        <p:txBody>
          <a:bodyPr/>
          <a:lstStyle/>
          <a:p>
            <a:fld id="{414AA528-B3CD-46D6-BB22-FE3E7B7F0E42}" type="slidenum">
              <a:rPr lang="en-US" smtClean="0"/>
              <a:t>1</a:t>
            </a:fld>
            <a:endParaRPr lang="en-US"/>
          </a:p>
        </p:txBody>
      </p:sp>
      <p:sp>
        <p:nvSpPr>
          <p:cNvPr id="8" name="Triangle 7">
            <a:extLst>
              <a:ext uri="{FF2B5EF4-FFF2-40B4-BE49-F238E27FC236}">
                <a16:creationId xmlns:a16="http://schemas.microsoft.com/office/drawing/2014/main" id="{0E970C5E-62F1-CDB0-6752-4287F2F76927}"/>
              </a:ext>
            </a:extLst>
          </p:cNvPr>
          <p:cNvSpPr/>
          <p:nvPr/>
        </p:nvSpPr>
        <p:spPr>
          <a:xfrm rot="10800000">
            <a:off x="6729984" y="-1"/>
            <a:ext cx="616530" cy="531491"/>
          </a:xfrm>
          <a:prstGeom prst="triangle">
            <a:avLst/>
          </a:prstGeom>
          <a:solidFill>
            <a:schemeClr val="accent2">
              <a:alpha val="7071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riangle 8">
            <a:extLst>
              <a:ext uri="{FF2B5EF4-FFF2-40B4-BE49-F238E27FC236}">
                <a16:creationId xmlns:a16="http://schemas.microsoft.com/office/drawing/2014/main" id="{5742209F-E281-13FB-9D4B-9B6A01153EAB}"/>
              </a:ext>
            </a:extLst>
          </p:cNvPr>
          <p:cNvSpPr/>
          <p:nvPr/>
        </p:nvSpPr>
        <p:spPr>
          <a:xfrm>
            <a:off x="6729984" y="531490"/>
            <a:ext cx="616530" cy="531491"/>
          </a:xfrm>
          <a:prstGeom prst="triangle">
            <a:avLst/>
          </a:prstGeom>
          <a:solidFill>
            <a:srgbClr val="FFC000">
              <a:alpha val="7071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riangle 9">
            <a:extLst>
              <a:ext uri="{FF2B5EF4-FFF2-40B4-BE49-F238E27FC236}">
                <a16:creationId xmlns:a16="http://schemas.microsoft.com/office/drawing/2014/main" id="{0F4C8BE3-871A-96CE-6414-A4040D93D0B0}"/>
              </a:ext>
            </a:extLst>
          </p:cNvPr>
          <p:cNvSpPr/>
          <p:nvPr/>
        </p:nvSpPr>
        <p:spPr>
          <a:xfrm rot="10800000">
            <a:off x="7038249" y="531489"/>
            <a:ext cx="616530" cy="531491"/>
          </a:xfrm>
          <a:prstGeom prst="triangle">
            <a:avLst/>
          </a:prstGeom>
          <a:solidFill>
            <a:srgbClr val="B0D0D8">
              <a:alpha val="7071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Triangle 10">
            <a:extLst>
              <a:ext uri="{FF2B5EF4-FFF2-40B4-BE49-F238E27FC236}">
                <a16:creationId xmlns:a16="http://schemas.microsoft.com/office/drawing/2014/main" id="{08AF4932-120D-19C2-4F74-D20B3CDEB439}"/>
              </a:ext>
            </a:extLst>
          </p:cNvPr>
          <p:cNvSpPr/>
          <p:nvPr/>
        </p:nvSpPr>
        <p:spPr>
          <a:xfrm>
            <a:off x="7038249" y="1062980"/>
            <a:ext cx="616530" cy="531491"/>
          </a:xfrm>
          <a:prstGeom prst="triangle">
            <a:avLst/>
          </a:prstGeom>
          <a:solidFill>
            <a:srgbClr val="549AAB">
              <a:alpha val="7071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ED9D9EEA-ADEF-0DBC-501A-948E48913256}"/>
              </a:ext>
            </a:extLst>
          </p:cNvPr>
          <p:cNvSpPr/>
          <p:nvPr/>
        </p:nvSpPr>
        <p:spPr>
          <a:xfrm>
            <a:off x="7622424" y="0"/>
            <a:ext cx="616530" cy="531491"/>
          </a:xfrm>
          <a:prstGeom prst="triangle">
            <a:avLst/>
          </a:prstGeom>
          <a:solidFill>
            <a:srgbClr val="FFC000">
              <a:alpha val="7071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1ACA6E97-35BD-5871-71FE-8B3A37C815DF}"/>
              </a:ext>
            </a:extLst>
          </p:cNvPr>
          <p:cNvSpPr/>
          <p:nvPr/>
        </p:nvSpPr>
        <p:spPr>
          <a:xfrm>
            <a:off x="7930689" y="531490"/>
            <a:ext cx="616530" cy="531491"/>
          </a:xfrm>
          <a:prstGeom prst="triangle">
            <a:avLst/>
          </a:prstGeom>
          <a:solidFill>
            <a:srgbClr val="549AAB">
              <a:alpha val="7071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13">
            <a:extLst>
              <a:ext uri="{FF2B5EF4-FFF2-40B4-BE49-F238E27FC236}">
                <a16:creationId xmlns:a16="http://schemas.microsoft.com/office/drawing/2014/main" id="{10852F48-1449-E524-C637-CF6E43C680D1}"/>
              </a:ext>
            </a:extLst>
          </p:cNvPr>
          <p:cNvSpPr/>
          <p:nvPr/>
        </p:nvSpPr>
        <p:spPr>
          <a:xfrm rot="10800000">
            <a:off x="7936350" y="1062979"/>
            <a:ext cx="616530" cy="531491"/>
          </a:xfrm>
          <a:prstGeom prst="triangle">
            <a:avLst/>
          </a:prstGeom>
          <a:solidFill>
            <a:schemeClr val="accent2">
              <a:alpha val="7071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14">
            <a:extLst>
              <a:ext uri="{FF2B5EF4-FFF2-40B4-BE49-F238E27FC236}">
                <a16:creationId xmlns:a16="http://schemas.microsoft.com/office/drawing/2014/main" id="{E8CBC394-2FBF-F5B5-A2F1-141DA927086B}"/>
              </a:ext>
            </a:extLst>
          </p:cNvPr>
          <p:cNvSpPr/>
          <p:nvPr/>
        </p:nvSpPr>
        <p:spPr>
          <a:xfrm rot="10800000">
            <a:off x="8567511" y="1062978"/>
            <a:ext cx="616530" cy="531491"/>
          </a:xfrm>
          <a:prstGeom prst="triangle">
            <a:avLst/>
          </a:prstGeom>
          <a:solidFill>
            <a:srgbClr val="B0D0D8">
              <a:alpha val="7071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Triangle 15">
            <a:extLst>
              <a:ext uri="{FF2B5EF4-FFF2-40B4-BE49-F238E27FC236}">
                <a16:creationId xmlns:a16="http://schemas.microsoft.com/office/drawing/2014/main" id="{E321CFE6-81F4-EC0E-6A12-EB8744F032F3}"/>
              </a:ext>
            </a:extLst>
          </p:cNvPr>
          <p:cNvSpPr/>
          <p:nvPr/>
        </p:nvSpPr>
        <p:spPr>
          <a:xfrm>
            <a:off x="5866420" y="6594456"/>
            <a:ext cx="314832" cy="271407"/>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4" name="Picture 3" descr="A group of people looking at a computer screen&#10;&#10;Description automatically generated">
            <a:extLst>
              <a:ext uri="{FF2B5EF4-FFF2-40B4-BE49-F238E27FC236}">
                <a16:creationId xmlns:a16="http://schemas.microsoft.com/office/drawing/2014/main" id="{DE9F40B7-BAD3-E3D9-9DCA-C7D774D53519}"/>
              </a:ext>
            </a:extLst>
          </p:cNvPr>
          <p:cNvPicPr>
            <a:picLocks noChangeAspect="1"/>
          </p:cNvPicPr>
          <p:nvPr/>
        </p:nvPicPr>
        <p:blipFill rotWithShape="1">
          <a:blip r:embed="rId3">
            <a:extLst>
              <a:ext uri="{28A0092B-C50C-407E-A947-70E740481C1C}">
                <a14:useLocalDpi xmlns:a14="http://schemas.microsoft.com/office/drawing/2010/main" val="0"/>
              </a:ext>
            </a:extLst>
          </a:blip>
          <a:srcRect l="27239" t="-79" r="-27239" b="79"/>
          <a:stretch/>
        </p:blipFill>
        <p:spPr>
          <a:xfrm>
            <a:off x="5829374" y="-33851"/>
            <a:ext cx="10370770" cy="6914711"/>
          </a:xfrm>
          <a:prstGeom prst="rect">
            <a:avLst/>
          </a:prstGeom>
        </p:spPr>
      </p:pic>
      <p:sp>
        <p:nvSpPr>
          <p:cNvPr id="17" name="Triangle 16">
            <a:extLst>
              <a:ext uri="{FF2B5EF4-FFF2-40B4-BE49-F238E27FC236}">
                <a16:creationId xmlns:a16="http://schemas.microsoft.com/office/drawing/2014/main" id="{9487EC7A-5326-AD9F-F0C2-970A5D01BF79}"/>
              </a:ext>
            </a:extLst>
          </p:cNvPr>
          <p:cNvSpPr/>
          <p:nvPr/>
        </p:nvSpPr>
        <p:spPr>
          <a:xfrm rot="10800000">
            <a:off x="5158939" y="6594455"/>
            <a:ext cx="314832" cy="271407"/>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8" name="Triangle 17">
            <a:extLst>
              <a:ext uri="{FF2B5EF4-FFF2-40B4-BE49-F238E27FC236}">
                <a16:creationId xmlns:a16="http://schemas.microsoft.com/office/drawing/2014/main" id="{160C37A2-A66C-BCEC-F9D2-42F77565923F}"/>
              </a:ext>
            </a:extLst>
          </p:cNvPr>
          <p:cNvSpPr/>
          <p:nvPr/>
        </p:nvSpPr>
        <p:spPr>
          <a:xfrm rot="15546353">
            <a:off x="5064624" y="6375587"/>
            <a:ext cx="181136" cy="156152"/>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Triangle 18">
            <a:extLst>
              <a:ext uri="{FF2B5EF4-FFF2-40B4-BE49-F238E27FC236}">
                <a16:creationId xmlns:a16="http://schemas.microsoft.com/office/drawing/2014/main" id="{2E6AFC07-694A-E0B7-7D50-0D1B2D8EC06D}"/>
              </a:ext>
            </a:extLst>
          </p:cNvPr>
          <p:cNvSpPr/>
          <p:nvPr/>
        </p:nvSpPr>
        <p:spPr>
          <a:xfrm rot="10800000">
            <a:off x="5561477" y="6323048"/>
            <a:ext cx="314832" cy="271407"/>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0" name="Triangle 19">
            <a:extLst>
              <a:ext uri="{FF2B5EF4-FFF2-40B4-BE49-F238E27FC236}">
                <a16:creationId xmlns:a16="http://schemas.microsoft.com/office/drawing/2014/main" id="{1A900C9F-A8E8-28EB-AA2D-E4022F35644E}"/>
              </a:ext>
            </a:extLst>
          </p:cNvPr>
          <p:cNvSpPr/>
          <p:nvPr/>
        </p:nvSpPr>
        <p:spPr>
          <a:xfrm rot="10800000">
            <a:off x="6026780" y="6594455"/>
            <a:ext cx="314832" cy="271407"/>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Triangle 20">
            <a:extLst>
              <a:ext uri="{FF2B5EF4-FFF2-40B4-BE49-F238E27FC236}">
                <a16:creationId xmlns:a16="http://schemas.microsoft.com/office/drawing/2014/main" id="{705B555A-E314-8002-E771-421FC90CB682}"/>
              </a:ext>
            </a:extLst>
          </p:cNvPr>
          <p:cNvSpPr/>
          <p:nvPr/>
        </p:nvSpPr>
        <p:spPr>
          <a:xfrm rot="10800000">
            <a:off x="6481952" y="6322641"/>
            <a:ext cx="314832" cy="271407"/>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Triangle 21">
            <a:extLst>
              <a:ext uri="{FF2B5EF4-FFF2-40B4-BE49-F238E27FC236}">
                <a16:creationId xmlns:a16="http://schemas.microsoft.com/office/drawing/2014/main" id="{5D414A97-6EE8-49C1-BC2B-59317295B648}"/>
              </a:ext>
            </a:extLst>
          </p:cNvPr>
          <p:cNvSpPr/>
          <p:nvPr/>
        </p:nvSpPr>
        <p:spPr>
          <a:xfrm>
            <a:off x="5558100" y="6594456"/>
            <a:ext cx="314832" cy="271407"/>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Triangle 22">
            <a:extLst>
              <a:ext uri="{FF2B5EF4-FFF2-40B4-BE49-F238E27FC236}">
                <a16:creationId xmlns:a16="http://schemas.microsoft.com/office/drawing/2014/main" id="{27E20ED3-DB5D-A8E0-32CE-2F157B9D308F}"/>
              </a:ext>
            </a:extLst>
          </p:cNvPr>
          <p:cNvSpPr/>
          <p:nvPr/>
        </p:nvSpPr>
        <p:spPr>
          <a:xfrm>
            <a:off x="6187139" y="6594456"/>
            <a:ext cx="314832" cy="271407"/>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Triangle 23">
            <a:extLst>
              <a:ext uri="{FF2B5EF4-FFF2-40B4-BE49-F238E27FC236}">
                <a16:creationId xmlns:a16="http://schemas.microsoft.com/office/drawing/2014/main" id="{B0BA98A7-474A-3AF7-7DA1-49C4E803D86F}"/>
              </a:ext>
            </a:extLst>
          </p:cNvPr>
          <p:cNvSpPr/>
          <p:nvPr/>
        </p:nvSpPr>
        <p:spPr>
          <a:xfrm>
            <a:off x="5867018" y="6045742"/>
            <a:ext cx="314832" cy="271407"/>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5" name="Triangle 24">
            <a:extLst>
              <a:ext uri="{FF2B5EF4-FFF2-40B4-BE49-F238E27FC236}">
                <a16:creationId xmlns:a16="http://schemas.microsoft.com/office/drawing/2014/main" id="{320E85DC-8AB4-960C-0DB5-D784CEF041E1}"/>
              </a:ext>
            </a:extLst>
          </p:cNvPr>
          <p:cNvSpPr/>
          <p:nvPr/>
        </p:nvSpPr>
        <p:spPr>
          <a:xfrm rot="10800000">
            <a:off x="5410955" y="6057253"/>
            <a:ext cx="314832" cy="271407"/>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7" name="Triangle 26">
            <a:extLst>
              <a:ext uri="{FF2B5EF4-FFF2-40B4-BE49-F238E27FC236}">
                <a16:creationId xmlns:a16="http://schemas.microsoft.com/office/drawing/2014/main" id="{DC4DF391-50A4-4D02-7E89-F2995C62EDAA}"/>
              </a:ext>
            </a:extLst>
          </p:cNvPr>
          <p:cNvSpPr/>
          <p:nvPr/>
        </p:nvSpPr>
        <p:spPr>
          <a:xfrm>
            <a:off x="6021714" y="6317960"/>
            <a:ext cx="314832" cy="271407"/>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8" name="Triangle 27">
            <a:extLst>
              <a:ext uri="{FF2B5EF4-FFF2-40B4-BE49-F238E27FC236}">
                <a16:creationId xmlns:a16="http://schemas.microsoft.com/office/drawing/2014/main" id="{8C27F0A5-D950-585D-0F15-66BC804E3CB3}"/>
              </a:ext>
            </a:extLst>
          </p:cNvPr>
          <p:cNvSpPr/>
          <p:nvPr/>
        </p:nvSpPr>
        <p:spPr>
          <a:xfrm rot="18841920">
            <a:off x="6137637" y="5853018"/>
            <a:ext cx="189587" cy="163437"/>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9" name="Triangle 28">
            <a:extLst>
              <a:ext uri="{FF2B5EF4-FFF2-40B4-BE49-F238E27FC236}">
                <a16:creationId xmlns:a16="http://schemas.microsoft.com/office/drawing/2014/main" id="{898FCB0B-A3B2-3FC9-53ED-FE9E50070266}"/>
              </a:ext>
            </a:extLst>
          </p:cNvPr>
          <p:cNvSpPr/>
          <p:nvPr/>
        </p:nvSpPr>
        <p:spPr>
          <a:xfrm rot="9524835">
            <a:off x="4628483" y="6208216"/>
            <a:ext cx="189587" cy="163437"/>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0" name="Triangle 29">
            <a:extLst>
              <a:ext uri="{FF2B5EF4-FFF2-40B4-BE49-F238E27FC236}">
                <a16:creationId xmlns:a16="http://schemas.microsoft.com/office/drawing/2014/main" id="{BA83A307-3F70-D0AB-8F34-6C853E83B2FB}"/>
              </a:ext>
            </a:extLst>
          </p:cNvPr>
          <p:cNvSpPr/>
          <p:nvPr/>
        </p:nvSpPr>
        <p:spPr>
          <a:xfrm rot="8476608">
            <a:off x="5102946" y="5865018"/>
            <a:ext cx="114173" cy="98425"/>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3" name="Triangle 32">
            <a:extLst>
              <a:ext uri="{FF2B5EF4-FFF2-40B4-BE49-F238E27FC236}">
                <a16:creationId xmlns:a16="http://schemas.microsoft.com/office/drawing/2014/main" id="{C2A0A917-C242-73BD-99A1-2F26A0C651A6}"/>
              </a:ext>
            </a:extLst>
          </p:cNvPr>
          <p:cNvSpPr/>
          <p:nvPr/>
        </p:nvSpPr>
        <p:spPr>
          <a:xfrm rot="10800000">
            <a:off x="7059046" y="6580246"/>
            <a:ext cx="314832" cy="271407"/>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4" name="Triangle 33">
            <a:extLst>
              <a:ext uri="{FF2B5EF4-FFF2-40B4-BE49-F238E27FC236}">
                <a16:creationId xmlns:a16="http://schemas.microsoft.com/office/drawing/2014/main" id="{958E46AD-9553-2AC8-7C68-B00CEB6166F5}"/>
              </a:ext>
            </a:extLst>
          </p:cNvPr>
          <p:cNvSpPr/>
          <p:nvPr/>
        </p:nvSpPr>
        <p:spPr>
          <a:xfrm>
            <a:off x="7210239" y="6580247"/>
            <a:ext cx="314832" cy="271407"/>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5" name="Triangle 34">
            <a:extLst>
              <a:ext uri="{FF2B5EF4-FFF2-40B4-BE49-F238E27FC236}">
                <a16:creationId xmlns:a16="http://schemas.microsoft.com/office/drawing/2014/main" id="{5FF86424-4E36-D264-64F1-6C2A7CA8E062}"/>
              </a:ext>
            </a:extLst>
          </p:cNvPr>
          <p:cNvSpPr/>
          <p:nvPr/>
        </p:nvSpPr>
        <p:spPr>
          <a:xfrm rot="2639982">
            <a:off x="7655054" y="6420353"/>
            <a:ext cx="189587" cy="163437"/>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49AAB"/>
        </a:solidFill>
        <a:effectLst/>
      </p:bgPr>
    </p:bg>
    <p:spTree>
      <p:nvGrpSpPr>
        <p:cNvPr id="1" name="Shape 211"/>
        <p:cNvGrpSpPr/>
        <p:nvPr/>
      </p:nvGrpSpPr>
      <p:grpSpPr>
        <a:xfrm>
          <a:off x="0" y="0"/>
          <a:ext cx="0" cy="0"/>
          <a:chOff x="0" y="0"/>
          <a:chExt cx="0" cy="0"/>
        </a:xfrm>
      </p:grpSpPr>
      <p:sp>
        <p:nvSpPr>
          <p:cNvPr id="213" name="Google Shape;213;p31"/>
          <p:cNvSpPr txBox="1"/>
          <p:nvPr/>
        </p:nvSpPr>
        <p:spPr>
          <a:xfrm>
            <a:off x="334768" y="3572861"/>
            <a:ext cx="7404763" cy="2262138"/>
          </a:xfrm>
          <a:prstGeom prst="rect">
            <a:avLst/>
          </a:prstGeom>
          <a:noFill/>
          <a:ln>
            <a:noFill/>
          </a:ln>
        </p:spPr>
        <p:txBody>
          <a:bodyPr spcFirstLastPara="1" wrap="square" lIns="45713" tIns="22850" rIns="45713" bIns="22850" anchor="t" anchorCtr="0">
            <a:spAutoFit/>
          </a:bodyPr>
          <a:lstStyle/>
          <a:p>
            <a:pPr>
              <a:buClr>
                <a:srgbClr val="000000"/>
              </a:buClr>
              <a:buSzPts val="11500"/>
            </a:pPr>
            <a:r>
              <a:rPr lang="en-US" sz="7200" b="1" dirty="0">
                <a:solidFill>
                  <a:schemeClr val="bg1"/>
                </a:solidFill>
                <a:latin typeface="Century Gothic" panose="020B0502020202020204" pitchFamily="34" charset="0"/>
                <a:ea typeface="Poppins"/>
                <a:cs typeface="Arial" panose="020B0604020202020204" pitchFamily="34" charset="0"/>
                <a:sym typeface="Poppins"/>
              </a:rPr>
              <a:t>What Are Tax Credits?</a:t>
            </a:r>
          </a:p>
        </p:txBody>
      </p:sp>
      <p:cxnSp>
        <p:nvCxnSpPr>
          <p:cNvPr id="217" name="Google Shape;217;p31"/>
          <p:cNvCxnSpPr>
            <a:cxnSpLocks/>
          </p:cNvCxnSpPr>
          <p:nvPr/>
        </p:nvCxnSpPr>
        <p:spPr>
          <a:xfrm>
            <a:off x="442823" y="6095674"/>
            <a:ext cx="11382554" cy="0"/>
          </a:xfrm>
          <a:prstGeom prst="straightConnector1">
            <a:avLst/>
          </a:prstGeom>
          <a:noFill/>
          <a:ln w="9525" cap="flat" cmpd="sng">
            <a:solidFill>
              <a:srgbClr val="FFC000"/>
            </a:solidFill>
            <a:prstDash val="solid"/>
            <a:round/>
            <a:headEnd type="none" w="sm" len="sm"/>
            <a:tailEnd type="none" w="sm" len="sm"/>
          </a:ln>
        </p:spPr>
      </p:cxnSp>
      <p:sp>
        <p:nvSpPr>
          <p:cNvPr id="2" name="Slide Number Placeholder 1">
            <a:extLst>
              <a:ext uri="{FF2B5EF4-FFF2-40B4-BE49-F238E27FC236}">
                <a16:creationId xmlns:a16="http://schemas.microsoft.com/office/drawing/2014/main" id="{040ADFEB-5959-9518-F635-831D66B1185C}"/>
              </a:ext>
            </a:extLst>
          </p:cNvPr>
          <p:cNvSpPr>
            <a:spLocks noGrp="1"/>
          </p:cNvSpPr>
          <p:nvPr>
            <p:ph type="sldNum" sz="quarter" idx="12"/>
          </p:nvPr>
        </p:nvSpPr>
        <p:spPr/>
        <p:txBody>
          <a:bodyPr/>
          <a:lstStyle/>
          <a:p>
            <a:fld id="{414AA528-B3CD-46D6-BB22-FE3E7B7F0E42}" type="slidenum">
              <a:rPr lang="en-US" smtClean="0"/>
              <a:t>10</a:t>
            </a:fld>
            <a:endParaRPr lang="en-US"/>
          </a:p>
        </p:txBody>
      </p:sp>
      <p:sp>
        <p:nvSpPr>
          <p:cNvPr id="4" name="Triangle 3">
            <a:extLst>
              <a:ext uri="{FF2B5EF4-FFF2-40B4-BE49-F238E27FC236}">
                <a16:creationId xmlns:a16="http://schemas.microsoft.com/office/drawing/2014/main" id="{D7E46C8F-2DD6-E365-36CE-8E24A260D95F}"/>
              </a:ext>
            </a:extLst>
          </p:cNvPr>
          <p:cNvSpPr/>
          <p:nvPr/>
        </p:nvSpPr>
        <p:spPr>
          <a:xfrm>
            <a:off x="10051675" y="1974106"/>
            <a:ext cx="1155089" cy="995765"/>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Triangle 4">
            <a:extLst>
              <a:ext uri="{FF2B5EF4-FFF2-40B4-BE49-F238E27FC236}">
                <a16:creationId xmlns:a16="http://schemas.microsoft.com/office/drawing/2014/main" id="{93167F7E-ED76-1F32-333A-F7ED3B8C22DF}"/>
              </a:ext>
            </a:extLst>
          </p:cNvPr>
          <p:cNvSpPr/>
          <p:nvPr/>
        </p:nvSpPr>
        <p:spPr>
          <a:xfrm rot="10800000">
            <a:off x="10642914" y="1981438"/>
            <a:ext cx="1155089" cy="99576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Triangle 5">
            <a:extLst>
              <a:ext uri="{FF2B5EF4-FFF2-40B4-BE49-F238E27FC236}">
                <a16:creationId xmlns:a16="http://schemas.microsoft.com/office/drawing/2014/main" id="{C2F01BF1-25B0-0699-75B4-9E4A22C397DF}"/>
              </a:ext>
            </a:extLst>
          </p:cNvPr>
          <p:cNvSpPr/>
          <p:nvPr/>
        </p:nvSpPr>
        <p:spPr>
          <a:xfrm rot="15546353">
            <a:off x="10232548" y="3877611"/>
            <a:ext cx="664568" cy="572903"/>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Triangle 6">
            <a:extLst>
              <a:ext uri="{FF2B5EF4-FFF2-40B4-BE49-F238E27FC236}">
                <a16:creationId xmlns:a16="http://schemas.microsoft.com/office/drawing/2014/main" id="{216753B9-0D6F-B268-69E4-574C3C0E7F09}"/>
              </a:ext>
            </a:extLst>
          </p:cNvPr>
          <p:cNvSpPr/>
          <p:nvPr/>
        </p:nvSpPr>
        <p:spPr>
          <a:xfrm rot="10800000">
            <a:off x="10908921" y="3352"/>
            <a:ext cx="1155089" cy="995765"/>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riangle 7">
            <a:extLst>
              <a:ext uri="{FF2B5EF4-FFF2-40B4-BE49-F238E27FC236}">
                <a16:creationId xmlns:a16="http://schemas.microsoft.com/office/drawing/2014/main" id="{2628C573-B206-1528-2D63-9739D4BEE8F1}"/>
              </a:ext>
            </a:extLst>
          </p:cNvPr>
          <p:cNvSpPr/>
          <p:nvPr/>
        </p:nvSpPr>
        <p:spPr>
          <a:xfrm rot="10800000">
            <a:off x="10642914" y="-1"/>
            <a:ext cx="1155089" cy="995765"/>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riangle 8">
            <a:extLst>
              <a:ext uri="{FF2B5EF4-FFF2-40B4-BE49-F238E27FC236}">
                <a16:creationId xmlns:a16="http://schemas.microsoft.com/office/drawing/2014/main" id="{7893D8E8-489C-4450-0323-2F46EC16B7E9}"/>
              </a:ext>
            </a:extLst>
          </p:cNvPr>
          <p:cNvSpPr/>
          <p:nvPr/>
        </p:nvSpPr>
        <p:spPr>
          <a:xfrm>
            <a:off x="9468835" y="984041"/>
            <a:ext cx="1155089" cy="995765"/>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riangle 9">
            <a:extLst>
              <a:ext uri="{FF2B5EF4-FFF2-40B4-BE49-F238E27FC236}">
                <a16:creationId xmlns:a16="http://schemas.microsoft.com/office/drawing/2014/main" id="{FA51F651-1EAB-AAE0-B3A0-72CE9A75EB09}"/>
              </a:ext>
            </a:extLst>
          </p:cNvPr>
          <p:cNvSpPr/>
          <p:nvPr/>
        </p:nvSpPr>
        <p:spPr>
          <a:xfrm>
            <a:off x="10642914" y="990743"/>
            <a:ext cx="1155089" cy="995765"/>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Triangle 10">
            <a:extLst>
              <a:ext uri="{FF2B5EF4-FFF2-40B4-BE49-F238E27FC236}">
                <a16:creationId xmlns:a16="http://schemas.microsoft.com/office/drawing/2014/main" id="{E59FA6F4-196E-8830-3C18-3BE5300B2CFB}"/>
              </a:ext>
            </a:extLst>
          </p:cNvPr>
          <p:cNvSpPr/>
          <p:nvPr/>
        </p:nvSpPr>
        <p:spPr>
          <a:xfrm rot="10800000">
            <a:off x="8896653" y="2983448"/>
            <a:ext cx="1155089" cy="995765"/>
          </a:xfrm>
          <a:prstGeom prs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C3A87A30-34DA-5824-DB0D-CFD05767EF65}"/>
              </a:ext>
            </a:extLst>
          </p:cNvPr>
          <p:cNvSpPr/>
          <p:nvPr/>
        </p:nvSpPr>
        <p:spPr>
          <a:xfrm rot="18841920">
            <a:off x="8356416" y="1671595"/>
            <a:ext cx="695577" cy="599633"/>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E9005124-B583-F3EB-22FC-5B41C38AEA5D}"/>
              </a:ext>
            </a:extLst>
          </p:cNvPr>
          <p:cNvSpPr/>
          <p:nvPr/>
        </p:nvSpPr>
        <p:spPr>
          <a:xfrm rot="9524835">
            <a:off x="8092605" y="4254206"/>
            <a:ext cx="695577" cy="599633"/>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13">
            <a:extLst>
              <a:ext uri="{FF2B5EF4-FFF2-40B4-BE49-F238E27FC236}">
                <a16:creationId xmlns:a16="http://schemas.microsoft.com/office/drawing/2014/main" id="{6C2B8B4D-D140-2A38-03AE-B16F9CBE7156}"/>
              </a:ext>
            </a:extLst>
          </p:cNvPr>
          <p:cNvSpPr/>
          <p:nvPr/>
        </p:nvSpPr>
        <p:spPr>
          <a:xfrm rot="8476608">
            <a:off x="9100109" y="4969985"/>
            <a:ext cx="418892" cy="361114"/>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14">
            <a:extLst>
              <a:ext uri="{FF2B5EF4-FFF2-40B4-BE49-F238E27FC236}">
                <a16:creationId xmlns:a16="http://schemas.microsoft.com/office/drawing/2014/main" id="{31184AD3-3228-8794-ED77-20D62CEB98CA}"/>
              </a:ext>
            </a:extLst>
          </p:cNvPr>
          <p:cNvSpPr/>
          <p:nvPr/>
        </p:nvSpPr>
        <p:spPr>
          <a:xfrm rot="5019913">
            <a:off x="10116106" y="4869338"/>
            <a:ext cx="359140" cy="30960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563824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3;p2">
            <a:extLst>
              <a:ext uri="{FF2B5EF4-FFF2-40B4-BE49-F238E27FC236}">
                <a16:creationId xmlns:a16="http://schemas.microsoft.com/office/drawing/2014/main" id="{8B7AF60A-1658-DD41-B88D-DC911A5CFDDA}"/>
              </a:ext>
            </a:extLst>
          </p:cNvPr>
          <p:cNvSpPr txBox="1"/>
          <p:nvPr/>
        </p:nvSpPr>
        <p:spPr>
          <a:xfrm>
            <a:off x="2269236" y="563369"/>
            <a:ext cx="7055068" cy="1031031"/>
          </a:xfrm>
          <a:prstGeom prst="rect">
            <a:avLst/>
          </a:prstGeom>
          <a:noFill/>
          <a:ln>
            <a:noFill/>
          </a:ln>
        </p:spPr>
        <p:txBody>
          <a:bodyPr spcFirstLastPara="1" wrap="square" lIns="45713" tIns="22850" rIns="45713" bIns="22850" anchor="t" anchorCtr="0">
            <a:spAutoFit/>
          </a:bodyPr>
          <a:lstStyle/>
          <a:p>
            <a:r>
              <a:rPr lang="en-US" sz="3200" b="1" dirty="0">
                <a:solidFill>
                  <a:srgbClr val="112F3D"/>
                </a:solidFill>
                <a:latin typeface="Century Gothic" panose="020B0502020202020204" pitchFamily="34" charset="0"/>
                <a:cs typeface="Arial" panose="020B0604020202020204" pitchFamily="34" charset="0"/>
                <a:sym typeface="Montserrat SemiBold"/>
              </a:rPr>
              <a:t>Cash Back Tax Credits Put Money in Your Pocket</a:t>
            </a:r>
            <a:endParaRPr lang="en-US" sz="3200" b="1" dirty="0">
              <a:solidFill>
                <a:srgbClr val="112F3D"/>
              </a:solidFill>
              <a:latin typeface="Century Gothic" panose="020B0502020202020204" pitchFamily="34" charset="0"/>
              <a:cs typeface="Arial" panose="020B0604020202020204" pitchFamily="34" charset="0"/>
            </a:endParaRPr>
          </a:p>
        </p:txBody>
      </p:sp>
      <p:sp>
        <p:nvSpPr>
          <p:cNvPr id="6" name="Text Placeholder 8">
            <a:extLst>
              <a:ext uri="{FF2B5EF4-FFF2-40B4-BE49-F238E27FC236}">
                <a16:creationId xmlns:a16="http://schemas.microsoft.com/office/drawing/2014/main" id="{7F6FEED1-0CE1-2CF0-8656-5196995540C7}"/>
              </a:ext>
            </a:extLst>
          </p:cNvPr>
          <p:cNvSpPr txBox="1">
            <a:spLocks/>
          </p:cNvSpPr>
          <p:nvPr/>
        </p:nvSpPr>
        <p:spPr>
          <a:xfrm>
            <a:off x="515218" y="2055836"/>
            <a:ext cx="7055068" cy="4221871"/>
          </a:xfrm>
          <a:prstGeom prst="rect">
            <a:avLst/>
          </a:prstGeom>
        </p:spPr>
        <p:txBody>
          <a:bodyPr numCol="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spcAft>
                <a:spcPts val="600"/>
              </a:spcAft>
              <a:buFont typeface="Arial" panose="020B0604020202020204" pitchFamily="34" charset="0"/>
              <a:buChar char="•"/>
            </a:pPr>
            <a:r>
              <a:rPr lang="en-US" sz="2400" dirty="0">
                <a:solidFill>
                  <a:srgbClr val="112F3D"/>
                </a:solidFill>
                <a:latin typeface="Century Gothic" panose="020B0502020202020204" pitchFamily="34" charset="0"/>
                <a:cs typeface="Calibri" panose="020F0502020204030204" pitchFamily="34" charset="0"/>
              </a:rPr>
              <a:t>A </a:t>
            </a:r>
            <a:r>
              <a:rPr lang="en-US" sz="2400" b="1" dirty="0">
                <a:solidFill>
                  <a:schemeClr val="accent2"/>
                </a:solidFill>
                <a:latin typeface="Century Gothic" panose="020B0502020202020204" pitchFamily="34" charset="0"/>
                <a:cs typeface="Calibri" panose="020F0502020204030204" pitchFamily="34" charset="0"/>
              </a:rPr>
              <a:t>Tax Credit </a:t>
            </a:r>
            <a:r>
              <a:rPr lang="en-US" sz="2400" dirty="0">
                <a:solidFill>
                  <a:srgbClr val="112F3D"/>
                </a:solidFill>
                <a:latin typeface="Century Gothic" panose="020B0502020202020204" pitchFamily="34" charset="0"/>
                <a:cs typeface="Calibri" panose="020F0502020204030204" pitchFamily="34" charset="0"/>
              </a:rPr>
              <a:t>reduces the amount of money you owe the government. 	</a:t>
            </a:r>
          </a:p>
          <a:p>
            <a:pPr marL="914400" lvl="1" indent="-457200">
              <a:spcAft>
                <a:spcPts val="1200"/>
              </a:spcAft>
              <a:buFont typeface="Arial" panose="020B0604020202020204" pitchFamily="34" charset="0"/>
              <a:buChar char="•"/>
            </a:pPr>
            <a:r>
              <a:rPr lang="en-US" sz="2000" i="1" dirty="0">
                <a:solidFill>
                  <a:srgbClr val="112F3D"/>
                </a:solidFill>
                <a:latin typeface="Century Gothic" panose="020B0502020202020204" pitchFamily="34" charset="0"/>
                <a:cs typeface="Calibri" panose="020F0502020204030204" pitchFamily="34" charset="0"/>
              </a:rPr>
              <a:t>A nonrefundable tax credit does not provide cash back, it just reduces what you owe. </a:t>
            </a:r>
          </a:p>
          <a:p>
            <a:pPr marL="457200" indent="-457200">
              <a:spcAft>
                <a:spcPts val="1200"/>
              </a:spcAft>
              <a:buFont typeface="Arial" panose="020B0604020202020204" pitchFamily="34" charset="0"/>
              <a:buChar char="•"/>
            </a:pPr>
            <a:r>
              <a:rPr lang="en-US" sz="2400" dirty="0">
                <a:solidFill>
                  <a:srgbClr val="112F3D"/>
                </a:solidFill>
                <a:latin typeface="Century Gothic" panose="020B0502020202020204" pitchFamily="34" charset="0"/>
                <a:cs typeface="Calibri" panose="020F0502020204030204" pitchFamily="34" charset="0"/>
              </a:rPr>
              <a:t>A </a:t>
            </a:r>
            <a:r>
              <a:rPr lang="en-US" sz="2400" b="1" dirty="0">
                <a:solidFill>
                  <a:schemeClr val="accent2"/>
                </a:solidFill>
                <a:latin typeface="Century Gothic" panose="020B0502020202020204" pitchFamily="34" charset="0"/>
                <a:cs typeface="Calibri" panose="020F0502020204030204" pitchFamily="34" charset="0"/>
              </a:rPr>
              <a:t>refundable or “cash back” tax credit </a:t>
            </a:r>
            <a:r>
              <a:rPr lang="en-US" sz="2400" dirty="0">
                <a:solidFill>
                  <a:srgbClr val="112F3D"/>
                </a:solidFill>
                <a:latin typeface="Century Gothic" panose="020B0502020202020204" pitchFamily="34" charset="0"/>
                <a:cs typeface="Calibri" panose="020F0502020204030204" pitchFamily="34" charset="0"/>
              </a:rPr>
              <a:t>reduces what you owe, then once you owe $0, you get to keep whatever is left of the credits. (You get a refund = cash back)</a:t>
            </a:r>
          </a:p>
          <a:p>
            <a:pPr marL="457200" indent="-457200">
              <a:spcAft>
                <a:spcPts val="1200"/>
              </a:spcAft>
              <a:buFont typeface="Arial" panose="020B0604020202020204" pitchFamily="34" charset="0"/>
              <a:buChar char="•"/>
            </a:pPr>
            <a:r>
              <a:rPr lang="en-US" sz="2400" b="1" dirty="0">
                <a:solidFill>
                  <a:srgbClr val="549AAB"/>
                </a:solidFill>
                <a:latin typeface="Century Gothic" panose="020B0502020202020204" pitchFamily="34" charset="0"/>
                <a:cs typeface="Calibri" panose="020F0502020204030204" pitchFamily="34" charset="0"/>
              </a:rPr>
              <a:t>In 2023, 93% of current and former foster youth ages 18-25 owed no taxes. They got to keep their cash back credits! </a:t>
            </a:r>
          </a:p>
        </p:txBody>
      </p:sp>
      <p:sp>
        <p:nvSpPr>
          <p:cNvPr id="3" name="Triangle 2">
            <a:extLst>
              <a:ext uri="{FF2B5EF4-FFF2-40B4-BE49-F238E27FC236}">
                <a16:creationId xmlns:a16="http://schemas.microsoft.com/office/drawing/2014/main" id="{A7786AE6-9F2A-6B5B-C61B-FE652F1F08C0}"/>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Triangle 6">
            <a:extLst>
              <a:ext uri="{FF2B5EF4-FFF2-40B4-BE49-F238E27FC236}">
                <a16:creationId xmlns:a16="http://schemas.microsoft.com/office/drawing/2014/main" id="{B13D3C4F-9DB8-F834-D98E-13951F7AFDD7}"/>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Triangle 10">
            <a:extLst>
              <a:ext uri="{FF2B5EF4-FFF2-40B4-BE49-F238E27FC236}">
                <a16:creationId xmlns:a16="http://schemas.microsoft.com/office/drawing/2014/main" id="{58057844-0A3F-0B00-D800-FB6499A769CF}"/>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EAD66295-1287-E769-08F5-06611C4835BE}"/>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23766C9C-2CC5-952E-3619-6633BD806246}"/>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13">
            <a:extLst>
              <a:ext uri="{FF2B5EF4-FFF2-40B4-BE49-F238E27FC236}">
                <a16:creationId xmlns:a16="http://schemas.microsoft.com/office/drawing/2014/main" id="{28C5C431-4EE6-890F-E9F8-0B152AACF548}"/>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14">
            <a:extLst>
              <a:ext uri="{FF2B5EF4-FFF2-40B4-BE49-F238E27FC236}">
                <a16:creationId xmlns:a16="http://schemas.microsoft.com/office/drawing/2014/main" id="{4978F816-0DA8-9F79-5B96-18B8915FF5F8}"/>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Triangle 15">
            <a:extLst>
              <a:ext uri="{FF2B5EF4-FFF2-40B4-BE49-F238E27FC236}">
                <a16:creationId xmlns:a16="http://schemas.microsoft.com/office/drawing/2014/main" id="{BB8AA57B-BF99-4CAB-0190-D9EDA584B85D}"/>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riangle 16">
            <a:extLst>
              <a:ext uri="{FF2B5EF4-FFF2-40B4-BE49-F238E27FC236}">
                <a16:creationId xmlns:a16="http://schemas.microsoft.com/office/drawing/2014/main" id="{3B9D9D00-B440-5672-93DA-57BA07642204}"/>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8" name="Triangle 17">
            <a:extLst>
              <a:ext uri="{FF2B5EF4-FFF2-40B4-BE49-F238E27FC236}">
                <a16:creationId xmlns:a16="http://schemas.microsoft.com/office/drawing/2014/main" id="{5096A7B0-9B41-56DD-45B6-0E9679BF0D9A}"/>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Triangle 18">
            <a:extLst>
              <a:ext uri="{FF2B5EF4-FFF2-40B4-BE49-F238E27FC236}">
                <a16:creationId xmlns:a16="http://schemas.microsoft.com/office/drawing/2014/main" id="{13B299EF-4EFF-A40F-D210-438A0E7A8C6D}"/>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Slide Number Placeholder 1">
            <a:extLst>
              <a:ext uri="{FF2B5EF4-FFF2-40B4-BE49-F238E27FC236}">
                <a16:creationId xmlns:a16="http://schemas.microsoft.com/office/drawing/2014/main" id="{D44DC220-6497-9771-8DCF-F563E98B9BBA}"/>
              </a:ext>
            </a:extLst>
          </p:cNvPr>
          <p:cNvSpPr>
            <a:spLocks noGrp="1"/>
          </p:cNvSpPr>
          <p:nvPr>
            <p:ph type="sldNum" sz="quarter" idx="12"/>
          </p:nvPr>
        </p:nvSpPr>
        <p:spPr>
          <a:xfrm>
            <a:off x="8610600" y="6356350"/>
            <a:ext cx="2743200" cy="365125"/>
          </a:xfrm>
        </p:spPr>
        <p:txBody>
          <a:bodyPr/>
          <a:lstStyle/>
          <a:p>
            <a:fld id="{414AA528-B3CD-46D6-BB22-FE3E7B7F0E42}" type="slidenum">
              <a:rPr lang="en-US" sz="1100" smtClean="0">
                <a:solidFill>
                  <a:schemeClr val="bg2">
                    <a:lumMod val="75000"/>
                  </a:schemeClr>
                </a:solidFill>
              </a:rPr>
              <a:t>11</a:t>
            </a:fld>
            <a:endParaRPr lang="en-US" dirty="0">
              <a:solidFill>
                <a:schemeClr val="bg2">
                  <a:lumMod val="75000"/>
                </a:schemeClr>
              </a:solidFill>
            </a:endParaRPr>
          </a:p>
        </p:txBody>
      </p:sp>
      <p:sp>
        <p:nvSpPr>
          <p:cNvPr id="29" name="Oval 28">
            <a:extLst>
              <a:ext uri="{FF2B5EF4-FFF2-40B4-BE49-F238E27FC236}">
                <a16:creationId xmlns:a16="http://schemas.microsoft.com/office/drawing/2014/main" id="{65C046E0-86E6-22C5-DCB4-08E7FD457255}"/>
              </a:ext>
            </a:extLst>
          </p:cNvPr>
          <p:cNvSpPr/>
          <p:nvPr/>
        </p:nvSpPr>
        <p:spPr>
          <a:xfrm>
            <a:off x="8255373" y="1634294"/>
            <a:ext cx="2708281" cy="2708281"/>
          </a:xfrm>
          <a:prstGeom prst="ellipse">
            <a:avLst/>
          </a:prstGeom>
          <a:solidFill>
            <a:srgbClr val="112F3D">
              <a:alpha val="848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448E6E3-72AC-D2FA-6E6C-CD9047EBF0F6}"/>
              </a:ext>
            </a:extLst>
          </p:cNvPr>
          <p:cNvSpPr/>
          <p:nvPr/>
        </p:nvSpPr>
        <p:spPr>
          <a:xfrm>
            <a:off x="8217644" y="1792639"/>
            <a:ext cx="3117379" cy="311737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58CD7FE-1C0E-A6FA-9C43-F198CF88AF8B}"/>
              </a:ext>
            </a:extLst>
          </p:cNvPr>
          <p:cNvSpPr/>
          <p:nvPr/>
        </p:nvSpPr>
        <p:spPr>
          <a:xfrm>
            <a:off x="7964540" y="2384082"/>
            <a:ext cx="2708281" cy="2708281"/>
          </a:xfrm>
          <a:prstGeom prst="ellipse">
            <a:avLst/>
          </a:prstGeom>
          <a:solidFill>
            <a:srgbClr val="549AAB">
              <a:alpha val="848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6231A94-C443-CC20-5B6B-AF51CBFA98DD}"/>
              </a:ext>
            </a:extLst>
          </p:cNvPr>
          <p:cNvSpPr/>
          <p:nvPr/>
        </p:nvSpPr>
        <p:spPr>
          <a:xfrm>
            <a:off x="7711436" y="1736396"/>
            <a:ext cx="2708281" cy="2708281"/>
          </a:xfrm>
          <a:prstGeom prst="ellipse">
            <a:avLst/>
          </a:prstGeom>
          <a:solidFill>
            <a:srgbClr val="D6EDF4">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Rainbow and heart pin">
            <a:extLst>
              <a:ext uri="{FF2B5EF4-FFF2-40B4-BE49-F238E27FC236}">
                <a16:creationId xmlns:a16="http://schemas.microsoft.com/office/drawing/2014/main" id="{8C70C445-8D3C-CF4D-8C58-E6079358F98E}"/>
              </a:ext>
            </a:extLst>
          </p:cNvPr>
          <p:cNvPicPr>
            <a:picLocks noChangeAspect="1"/>
          </p:cNvPicPr>
          <p:nvPr/>
        </p:nvPicPr>
        <p:blipFill rotWithShape="1">
          <a:blip r:embed="rId3">
            <a:extLst>
              <a:ext uri="{28A0092B-C50C-407E-A947-70E740481C1C}">
                <a14:useLocalDpi xmlns:a14="http://schemas.microsoft.com/office/drawing/2010/main" val="0"/>
              </a:ext>
            </a:extLst>
          </a:blip>
          <a:srcRect l="4257" t="-563" r="25160" b="-577"/>
          <a:stretch/>
        </p:blipFill>
        <p:spPr>
          <a:xfrm>
            <a:off x="8041692" y="1920919"/>
            <a:ext cx="2921961" cy="2791263"/>
          </a:xfrm>
          <a:prstGeom prst="ellipse">
            <a:avLst/>
          </a:prstGeom>
        </p:spPr>
      </p:pic>
      <p:pic>
        <p:nvPicPr>
          <p:cNvPr id="5" name="Graphic 4">
            <a:extLst>
              <a:ext uri="{FF2B5EF4-FFF2-40B4-BE49-F238E27FC236}">
                <a16:creationId xmlns:a16="http://schemas.microsoft.com/office/drawing/2014/main" id="{FFB37D37-16D1-D1B2-436A-98E333C3F7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7372" y="349892"/>
            <a:ext cx="1506424" cy="1506424"/>
          </a:xfrm>
          <a:prstGeom prst="rect">
            <a:avLst/>
          </a:prstGeom>
        </p:spPr>
      </p:pic>
    </p:spTree>
    <p:extLst>
      <p:ext uri="{BB962C8B-B14F-4D97-AF65-F5344CB8AC3E}">
        <p14:creationId xmlns:p14="http://schemas.microsoft.com/office/powerpoint/2010/main" val="1651334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p2">
            <a:extLst>
              <a:ext uri="{FF2B5EF4-FFF2-40B4-BE49-F238E27FC236}">
                <a16:creationId xmlns:a16="http://schemas.microsoft.com/office/drawing/2014/main" id="{66E8F6AD-12AF-AF61-2C84-4A098BA9F9BE}"/>
              </a:ext>
            </a:extLst>
          </p:cNvPr>
          <p:cNvSpPr txBox="1"/>
          <p:nvPr/>
        </p:nvSpPr>
        <p:spPr>
          <a:xfrm>
            <a:off x="2159942" y="605877"/>
            <a:ext cx="8938617" cy="907921"/>
          </a:xfrm>
          <a:prstGeom prst="rect">
            <a:avLst/>
          </a:prstGeom>
          <a:noFill/>
          <a:ln>
            <a:noFill/>
          </a:ln>
        </p:spPr>
        <p:txBody>
          <a:bodyPr spcFirstLastPara="1" wrap="square" lIns="45713" tIns="22850" rIns="45713" bIns="22850" anchor="t" anchorCtr="0">
            <a:spAutoFit/>
          </a:bodyPr>
          <a:lstStyle/>
          <a:p>
            <a:r>
              <a:rPr lang="en-US" sz="2400" b="1" dirty="0">
                <a:solidFill>
                  <a:schemeClr val="accent2"/>
                </a:solidFill>
                <a:latin typeface="Century Gothic" panose="020B0502020202020204" pitchFamily="34" charset="0"/>
                <a:cs typeface="Arial" panose="020B0604020202020204" pitchFamily="34" charset="0"/>
                <a:sym typeface="Montserrat SemiBold"/>
              </a:rPr>
              <a:t>New Tax Credit Just for Current &amp; Former Foster Youth!</a:t>
            </a:r>
          </a:p>
          <a:p>
            <a:r>
              <a:rPr lang="en-US" sz="3200" b="1" dirty="0">
                <a:solidFill>
                  <a:srgbClr val="112F3D"/>
                </a:solidFill>
                <a:latin typeface="Century Gothic" panose="020B0502020202020204" pitchFamily="34" charset="0"/>
                <a:cs typeface="Arial" panose="020B0604020202020204" pitchFamily="34" charset="0"/>
                <a:sym typeface="Montserrat SemiBold"/>
              </a:rPr>
              <a:t>The California Foster Youth Tax Credit (FYTC)</a:t>
            </a:r>
            <a:endParaRPr lang="en-US" sz="3200" b="1" dirty="0">
              <a:solidFill>
                <a:srgbClr val="112F3D"/>
              </a:solidFill>
              <a:latin typeface="Century Gothic" panose="020B0502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445388C-12A4-A5BC-F674-C15606A7722A}"/>
              </a:ext>
            </a:extLst>
          </p:cNvPr>
          <p:cNvSpPr>
            <a:spLocks noGrp="1"/>
          </p:cNvSpPr>
          <p:nvPr>
            <p:ph type="sldNum" sz="quarter" idx="12"/>
          </p:nvPr>
        </p:nvSpPr>
        <p:spPr/>
        <p:txBody>
          <a:bodyPr/>
          <a:lstStyle/>
          <a:p>
            <a:fld id="{414AA528-B3CD-46D6-BB22-FE3E7B7F0E42}" type="slidenum">
              <a:rPr lang="en-US" smtClean="0"/>
              <a:t>12</a:t>
            </a:fld>
            <a:endParaRPr lang="en-US"/>
          </a:p>
        </p:txBody>
      </p:sp>
      <p:sp>
        <p:nvSpPr>
          <p:cNvPr id="4" name="Text Placeholder 8">
            <a:extLst>
              <a:ext uri="{FF2B5EF4-FFF2-40B4-BE49-F238E27FC236}">
                <a16:creationId xmlns:a16="http://schemas.microsoft.com/office/drawing/2014/main" id="{EBB8FE1F-7FFD-62AF-6545-AB4113D49A74}"/>
              </a:ext>
            </a:extLst>
          </p:cNvPr>
          <p:cNvSpPr txBox="1">
            <a:spLocks/>
          </p:cNvSpPr>
          <p:nvPr/>
        </p:nvSpPr>
        <p:spPr>
          <a:xfrm>
            <a:off x="660290" y="2081118"/>
            <a:ext cx="6219644" cy="4192699"/>
          </a:xfrm>
          <a:prstGeom prst="rect">
            <a:avLst/>
          </a:prstGeom>
        </p:spPr>
        <p:txBody>
          <a:bodyPr numCol="1" spcCol="36576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800"/>
              </a:spcAft>
            </a:pPr>
            <a:r>
              <a:rPr lang="en-US" sz="2000" b="1" dirty="0">
                <a:solidFill>
                  <a:srgbClr val="112F3D"/>
                </a:solidFill>
                <a:latin typeface="Century Gothic" panose="020B0502020202020204" pitchFamily="34" charset="0"/>
                <a:cs typeface="Calibri" panose="020F0502020204030204" pitchFamily="34" charset="0"/>
              </a:rPr>
              <a:t>First of its type in the nation! </a:t>
            </a:r>
            <a:r>
              <a:rPr lang="en-US" sz="2000" dirty="0">
                <a:solidFill>
                  <a:srgbClr val="112F3D"/>
                </a:solidFill>
                <a:latin typeface="Century Gothic" panose="020B0502020202020204" pitchFamily="34" charset="0"/>
                <a:cs typeface="Calibri" panose="020F0502020204030204" pitchFamily="34" charset="0"/>
              </a:rPr>
              <a:t>Became available in 2023. The FYTC is a </a:t>
            </a:r>
            <a:r>
              <a:rPr lang="en-US" sz="2000" b="1" dirty="0">
                <a:solidFill>
                  <a:schemeClr val="accent2"/>
                </a:solidFill>
                <a:latin typeface="Century Gothic" panose="020B0502020202020204" pitchFamily="34" charset="0"/>
                <a:cs typeface="Calibri" panose="020F0502020204030204" pitchFamily="34" charset="0"/>
              </a:rPr>
              <a:t>cash back</a:t>
            </a:r>
            <a:r>
              <a:rPr lang="en-US" sz="2000" dirty="0">
                <a:solidFill>
                  <a:srgbClr val="112F3D"/>
                </a:solidFill>
                <a:latin typeface="Century Gothic" panose="020B0502020202020204" pitchFamily="34" charset="0"/>
                <a:cs typeface="Calibri" panose="020F0502020204030204" pitchFamily="34" charset="0"/>
              </a:rPr>
              <a:t> tax credit.</a:t>
            </a:r>
          </a:p>
          <a:p>
            <a:pPr>
              <a:spcAft>
                <a:spcPts val="600"/>
              </a:spcAft>
            </a:pPr>
            <a:r>
              <a:rPr lang="en-US" sz="2000" dirty="0">
                <a:solidFill>
                  <a:srgbClr val="112F3D"/>
                </a:solidFill>
                <a:latin typeface="Century Gothic" panose="020B0502020202020204" pitchFamily="34" charset="0"/>
                <a:cs typeface="Calibri" panose="020F0502020204030204" pitchFamily="34" charset="0"/>
              </a:rPr>
              <a:t>In 2024, the FYTC will provide up to </a:t>
            </a:r>
            <a:r>
              <a:rPr lang="en-US" sz="2000" b="1" dirty="0">
                <a:solidFill>
                  <a:schemeClr val="accent2"/>
                </a:solidFill>
                <a:latin typeface="Century Gothic" panose="020B0502020202020204" pitchFamily="34" charset="0"/>
                <a:cs typeface="Calibri" panose="020F0502020204030204" pitchFamily="34" charset="0"/>
              </a:rPr>
              <a:t>$1,117 </a:t>
            </a:r>
            <a:r>
              <a:rPr lang="en-US" sz="2000" dirty="0">
                <a:solidFill>
                  <a:srgbClr val="112F3D"/>
                </a:solidFill>
                <a:latin typeface="Century Gothic" panose="020B0502020202020204" pitchFamily="34" charset="0"/>
                <a:cs typeface="Calibri" panose="020F0502020204030204" pitchFamily="34" charset="0"/>
              </a:rPr>
              <a:t>to youth who:</a:t>
            </a:r>
          </a:p>
          <a:p>
            <a:pPr marL="342900" indent="-342900">
              <a:spcAft>
                <a:spcPts val="600"/>
              </a:spcAft>
              <a:buFont typeface="Wingdings" panose="05000000000000000000" pitchFamily="2" charset="2"/>
              <a:buChar char="ü"/>
            </a:pPr>
            <a:r>
              <a:rPr lang="en-US" sz="2000" dirty="0">
                <a:solidFill>
                  <a:srgbClr val="112F3D"/>
                </a:solidFill>
                <a:latin typeface="Century Gothic" panose="020B0502020202020204" pitchFamily="34" charset="0"/>
                <a:cs typeface="Calibri" panose="020F0502020204030204" pitchFamily="34" charset="0"/>
              </a:rPr>
              <a:t>File their 2023 state tax return</a:t>
            </a:r>
          </a:p>
          <a:p>
            <a:pPr marL="342900" indent="-342900">
              <a:spcAft>
                <a:spcPts val="600"/>
              </a:spcAft>
              <a:buFont typeface="Wingdings" panose="05000000000000000000" pitchFamily="2" charset="2"/>
              <a:buChar char="ü"/>
            </a:pPr>
            <a:r>
              <a:rPr lang="en-US" sz="2000" dirty="0">
                <a:solidFill>
                  <a:srgbClr val="112F3D"/>
                </a:solidFill>
                <a:latin typeface="Century Gothic" panose="020B0502020202020204" pitchFamily="34" charset="0"/>
                <a:cs typeface="Calibri" panose="020F0502020204030204" pitchFamily="34" charset="0"/>
              </a:rPr>
              <a:t>Are age 18-25 at end of the tax year (12/31/23)</a:t>
            </a:r>
          </a:p>
          <a:p>
            <a:pPr marL="342900" indent="-342900">
              <a:spcAft>
                <a:spcPts val="600"/>
              </a:spcAft>
              <a:buFont typeface="Wingdings" panose="05000000000000000000" pitchFamily="2" charset="2"/>
              <a:buChar char="ü"/>
            </a:pPr>
            <a:r>
              <a:rPr lang="en-US" sz="2000" dirty="0">
                <a:solidFill>
                  <a:srgbClr val="112F3D"/>
                </a:solidFill>
                <a:latin typeface="Century Gothic" panose="020B0502020202020204" pitchFamily="34" charset="0"/>
                <a:cs typeface="Calibri" panose="020F0502020204030204" pitchFamily="34" charset="0"/>
              </a:rPr>
              <a:t>Were in foster care on or after 13</a:t>
            </a:r>
            <a:r>
              <a:rPr lang="en-US" sz="2000" baseline="30000" dirty="0">
                <a:solidFill>
                  <a:srgbClr val="112F3D"/>
                </a:solidFill>
                <a:latin typeface="Century Gothic" panose="020B0502020202020204" pitchFamily="34" charset="0"/>
                <a:cs typeface="Calibri" panose="020F0502020204030204" pitchFamily="34" charset="0"/>
              </a:rPr>
              <a:t>th</a:t>
            </a:r>
            <a:r>
              <a:rPr lang="en-US" sz="2000" dirty="0">
                <a:solidFill>
                  <a:srgbClr val="112F3D"/>
                </a:solidFill>
                <a:latin typeface="Century Gothic" panose="020B0502020202020204" pitchFamily="34" charset="0"/>
                <a:cs typeface="Calibri" panose="020F0502020204030204" pitchFamily="34" charset="0"/>
              </a:rPr>
              <a:t> birthday</a:t>
            </a:r>
          </a:p>
          <a:p>
            <a:pPr marL="342900" indent="-342900">
              <a:spcAft>
                <a:spcPts val="600"/>
              </a:spcAft>
              <a:buFont typeface="Wingdings" panose="05000000000000000000" pitchFamily="2" charset="2"/>
              <a:buChar char="ü"/>
            </a:pPr>
            <a:r>
              <a:rPr lang="en-US" sz="2000" dirty="0">
                <a:solidFill>
                  <a:srgbClr val="112F3D"/>
                </a:solidFill>
                <a:latin typeface="Century Gothic" panose="020B0502020202020204" pitchFamily="34" charset="0"/>
                <a:cs typeface="Calibri" panose="020F0502020204030204" pitchFamily="34" charset="0"/>
              </a:rPr>
              <a:t>Earned between $1 - $30,931 in 2023</a:t>
            </a:r>
          </a:p>
          <a:p>
            <a:pPr marL="342900" indent="-342900">
              <a:spcAft>
                <a:spcPts val="1800"/>
              </a:spcAft>
              <a:buFont typeface="Wingdings" panose="05000000000000000000" pitchFamily="2" charset="2"/>
              <a:buChar char="ü"/>
            </a:pPr>
            <a:r>
              <a:rPr lang="en-US" sz="2000" dirty="0">
                <a:solidFill>
                  <a:srgbClr val="112F3D"/>
                </a:solidFill>
                <a:latin typeface="Century Gothic" panose="020B0502020202020204" pitchFamily="34" charset="0"/>
                <a:cs typeface="Calibri" panose="020F0502020204030204" pitchFamily="34" charset="0"/>
              </a:rPr>
              <a:t>Lived in CA at least half of 2023</a:t>
            </a:r>
          </a:p>
        </p:txBody>
      </p:sp>
      <p:sp>
        <p:nvSpPr>
          <p:cNvPr id="5" name="Triangle 4">
            <a:extLst>
              <a:ext uri="{FF2B5EF4-FFF2-40B4-BE49-F238E27FC236}">
                <a16:creationId xmlns:a16="http://schemas.microsoft.com/office/drawing/2014/main" id="{4D68AE4C-C036-1378-110B-AC384EAE04D9}"/>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riangle 7">
            <a:extLst>
              <a:ext uri="{FF2B5EF4-FFF2-40B4-BE49-F238E27FC236}">
                <a16:creationId xmlns:a16="http://schemas.microsoft.com/office/drawing/2014/main" id="{C487F4F0-248E-B1C9-52A5-C72AA5D9DA4F}"/>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riangle 8">
            <a:extLst>
              <a:ext uri="{FF2B5EF4-FFF2-40B4-BE49-F238E27FC236}">
                <a16:creationId xmlns:a16="http://schemas.microsoft.com/office/drawing/2014/main" id="{8E8F6F30-4C94-AD3A-B65E-35A0C18C31DF}"/>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riangle 9">
            <a:extLst>
              <a:ext uri="{FF2B5EF4-FFF2-40B4-BE49-F238E27FC236}">
                <a16:creationId xmlns:a16="http://schemas.microsoft.com/office/drawing/2014/main" id="{23A98590-68AE-62B1-E4F9-A63E893382F9}"/>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Triangle 10">
            <a:extLst>
              <a:ext uri="{FF2B5EF4-FFF2-40B4-BE49-F238E27FC236}">
                <a16:creationId xmlns:a16="http://schemas.microsoft.com/office/drawing/2014/main" id="{B11EDCBC-4E4D-7B3C-D872-2173A9610C99}"/>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7998834C-47D4-8E4F-1865-C5E2FB755A71}"/>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E6AB1A32-89E4-C384-0C30-9A64B60D2396}"/>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13">
            <a:extLst>
              <a:ext uri="{FF2B5EF4-FFF2-40B4-BE49-F238E27FC236}">
                <a16:creationId xmlns:a16="http://schemas.microsoft.com/office/drawing/2014/main" id="{1FDA8BAB-8CD7-7983-F7C8-D3CEAD566083}"/>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14">
            <a:extLst>
              <a:ext uri="{FF2B5EF4-FFF2-40B4-BE49-F238E27FC236}">
                <a16:creationId xmlns:a16="http://schemas.microsoft.com/office/drawing/2014/main" id="{E0781943-8BA6-9B37-5029-CCFAA5F69749}"/>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Triangle 15">
            <a:extLst>
              <a:ext uri="{FF2B5EF4-FFF2-40B4-BE49-F238E27FC236}">
                <a16:creationId xmlns:a16="http://schemas.microsoft.com/office/drawing/2014/main" id="{FC154D09-EF5F-0C5B-41FA-5210F1EA7536}"/>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riangle 16">
            <a:extLst>
              <a:ext uri="{FF2B5EF4-FFF2-40B4-BE49-F238E27FC236}">
                <a16:creationId xmlns:a16="http://schemas.microsoft.com/office/drawing/2014/main" id="{C9852FB2-0541-A05D-51DA-BA3E7C7650C8}"/>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Graphic 6">
            <a:extLst>
              <a:ext uri="{FF2B5EF4-FFF2-40B4-BE49-F238E27FC236}">
                <a16:creationId xmlns:a16="http://schemas.microsoft.com/office/drawing/2014/main" id="{84C4A056-902D-6555-1767-CA43D8F9FB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7372" y="349892"/>
            <a:ext cx="1506424" cy="1506424"/>
          </a:xfrm>
          <a:prstGeom prst="rect">
            <a:avLst/>
          </a:prstGeom>
        </p:spPr>
      </p:pic>
      <p:pic>
        <p:nvPicPr>
          <p:cNvPr id="18" name="Picture 17" descr="A group of people pointing at something&#10;&#10;Description automatically generated">
            <a:extLst>
              <a:ext uri="{FF2B5EF4-FFF2-40B4-BE49-F238E27FC236}">
                <a16:creationId xmlns:a16="http://schemas.microsoft.com/office/drawing/2014/main" id="{4B764750-87F3-057B-49DF-0FD140B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0994" y="1856316"/>
            <a:ext cx="3491746" cy="4518730"/>
          </a:xfrm>
          <a:prstGeom prst="rect">
            <a:avLst/>
          </a:prstGeom>
        </p:spPr>
      </p:pic>
      <p:sp>
        <p:nvSpPr>
          <p:cNvPr id="19" name="TextBox 18">
            <a:extLst>
              <a:ext uri="{FF2B5EF4-FFF2-40B4-BE49-F238E27FC236}">
                <a16:creationId xmlns:a16="http://schemas.microsoft.com/office/drawing/2014/main" id="{8DF46FC0-107D-6279-1DEC-EE850B3A5AC4}"/>
              </a:ext>
            </a:extLst>
          </p:cNvPr>
          <p:cNvSpPr txBox="1"/>
          <p:nvPr/>
        </p:nvSpPr>
        <p:spPr>
          <a:xfrm>
            <a:off x="660290" y="6156101"/>
            <a:ext cx="6513242" cy="369332"/>
          </a:xfrm>
          <a:prstGeom prst="rect">
            <a:avLst/>
          </a:prstGeom>
          <a:noFill/>
          <a:ln>
            <a:solidFill>
              <a:srgbClr val="112F3D"/>
            </a:solidFill>
          </a:ln>
        </p:spPr>
        <p:txBody>
          <a:bodyPr wrap="square" rtlCol="0">
            <a:spAutoFit/>
          </a:bodyPr>
          <a:lstStyle/>
          <a:p>
            <a:r>
              <a:rPr lang="en-US" i="0" dirty="0">
                <a:solidFill>
                  <a:srgbClr val="112F3D"/>
                </a:solidFill>
                <a:effectLst/>
                <a:latin typeface="Century Gothic" panose="020B0502020202020204" pitchFamily="34" charset="0"/>
              </a:rPr>
              <a:t>Download the flyer: </a:t>
            </a:r>
            <a:r>
              <a:rPr lang="en-US" i="0" dirty="0">
                <a:solidFill>
                  <a:srgbClr val="2271B1"/>
                </a:solidFill>
                <a:effectLst/>
                <a:latin typeface="Century Gothic" panose="020B0502020202020204" pitchFamily="34" charset="0"/>
                <a:hlinkClick r:id="rId6"/>
              </a:rPr>
              <a:t>https://jbay.org/resources/fytc-flyer/</a:t>
            </a:r>
            <a:endParaRPr lang="en-US" dirty="0">
              <a:latin typeface="Century Gothic" panose="020B0502020202020204" pitchFamily="34" charset="0"/>
            </a:endParaRPr>
          </a:p>
        </p:txBody>
      </p:sp>
    </p:spTree>
    <p:extLst>
      <p:ext uri="{BB962C8B-B14F-4D97-AF65-F5344CB8AC3E}">
        <p14:creationId xmlns:p14="http://schemas.microsoft.com/office/powerpoint/2010/main" val="2270597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p2">
            <a:extLst>
              <a:ext uri="{FF2B5EF4-FFF2-40B4-BE49-F238E27FC236}">
                <a16:creationId xmlns:a16="http://schemas.microsoft.com/office/drawing/2014/main" id="{66E8F6AD-12AF-AF61-2C84-4A098BA9F9BE}"/>
              </a:ext>
            </a:extLst>
          </p:cNvPr>
          <p:cNvSpPr txBox="1"/>
          <p:nvPr/>
        </p:nvSpPr>
        <p:spPr>
          <a:xfrm>
            <a:off x="2159942" y="605877"/>
            <a:ext cx="8194671" cy="538589"/>
          </a:xfrm>
          <a:prstGeom prst="rect">
            <a:avLst/>
          </a:prstGeom>
          <a:noFill/>
          <a:ln>
            <a:noFill/>
          </a:ln>
        </p:spPr>
        <p:txBody>
          <a:bodyPr spcFirstLastPara="1" wrap="square" lIns="45713" tIns="22850" rIns="45713" bIns="22850" anchor="t" anchorCtr="0">
            <a:spAutoFit/>
          </a:bodyPr>
          <a:lstStyle/>
          <a:p>
            <a:r>
              <a:rPr lang="en-US" sz="3200" b="1" dirty="0">
                <a:solidFill>
                  <a:srgbClr val="112F3D"/>
                </a:solidFill>
                <a:latin typeface="Century Gothic" panose="020B0502020202020204" pitchFamily="34" charset="0"/>
                <a:cs typeface="Arial" panose="020B0604020202020204" pitchFamily="34" charset="0"/>
                <a:sym typeface="Montserrat SemiBold"/>
              </a:rPr>
              <a:t>Other Tax Credits You May Be Eligible For</a:t>
            </a:r>
            <a:endParaRPr lang="en-US" sz="3200" b="1" dirty="0">
              <a:solidFill>
                <a:srgbClr val="112F3D"/>
              </a:solidFill>
              <a:latin typeface="Century Gothic" panose="020B0502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445388C-12A4-A5BC-F674-C15606A7722A}"/>
              </a:ext>
            </a:extLst>
          </p:cNvPr>
          <p:cNvSpPr>
            <a:spLocks noGrp="1"/>
          </p:cNvSpPr>
          <p:nvPr>
            <p:ph type="sldNum" sz="quarter" idx="12"/>
          </p:nvPr>
        </p:nvSpPr>
        <p:spPr/>
        <p:txBody>
          <a:bodyPr/>
          <a:lstStyle/>
          <a:p>
            <a:fld id="{414AA528-B3CD-46D6-BB22-FE3E7B7F0E42}" type="slidenum">
              <a:rPr lang="en-US" smtClean="0"/>
              <a:t>13</a:t>
            </a:fld>
            <a:endParaRPr lang="en-US"/>
          </a:p>
        </p:txBody>
      </p:sp>
      <p:sp>
        <p:nvSpPr>
          <p:cNvPr id="5" name="Triangle 4">
            <a:extLst>
              <a:ext uri="{FF2B5EF4-FFF2-40B4-BE49-F238E27FC236}">
                <a16:creationId xmlns:a16="http://schemas.microsoft.com/office/drawing/2014/main" id="{4D68AE4C-C036-1378-110B-AC384EAE04D9}"/>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riangle 7">
            <a:extLst>
              <a:ext uri="{FF2B5EF4-FFF2-40B4-BE49-F238E27FC236}">
                <a16:creationId xmlns:a16="http://schemas.microsoft.com/office/drawing/2014/main" id="{C487F4F0-248E-B1C9-52A5-C72AA5D9DA4F}"/>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riangle 8">
            <a:extLst>
              <a:ext uri="{FF2B5EF4-FFF2-40B4-BE49-F238E27FC236}">
                <a16:creationId xmlns:a16="http://schemas.microsoft.com/office/drawing/2014/main" id="{8E8F6F30-4C94-AD3A-B65E-35A0C18C31DF}"/>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riangle 9">
            <a:extLst>
              <a:ext uri="{FF2B5EF4-FFF2-40B4-BE49-F238E27FC236}">
                <a16:creationId xmlns:a16="http://schemas.microsoft.com/office/drawing/2014/main" id="{23A98590-68AE-62B1-E4F9-A63E893382F9}"/>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Triangle 10">
            <a:extLst>
              <a:ext uri="{FF2B5EF4-FFF2-40B4-BE49-F238E27FC236}">
                <a16:creationId xmlns:a16="http://schemas.microsoft.com/office/drawing/2014/main" id="{B11EDCBC-4E4D-7B3C-D872-2173A9610C99}"/>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7998834C-47D4-8E4F-1865-C5E2FB755A71}"/>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E6AB1A32-89E4-C384-0C30-9A64B60D2396}"/>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13">
            <a:extLst>
              <a:ext uri="{FF2B5EF4-FFF2-40B4-BE49-F238E27FC236}">
                <a16:creationId xmlns:a16="http://schemas.microsoft.com/office/drawing/2014/main" id="{1FDA8BAB-8CD7-7983-F7C8-D3CEAD566083}"/>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14">
            <a:extLst>
              <a:ext uri="{FF2B5EF4-FFF2-40B4-BE49-F238E27FC236}">
                <a16:creationId xmlns:a16="http://schemas.microsoft.com/office/drawing/2014/main" id="{E0781943-8BA6-9B37-5029-CCFAA5F69749}"/>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Triangle 15">
            <a:extLst>
              <a:ext uri="{FF2B5EF4-FFF2-40B4-BE49-F238E27FC236}">
                <a16:creationId xmlns:a16="http://schemas.microsoft.com/office/drawing/2014/main" id="{FC154D09-EF5F-0C5B-41FA-5210F1EA7536}"/>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riangle 16">
            <a:extLst>
              <a:ext uri="{FF2B5EF4-FFF2-40B4-BE49-F238E27FC236}">
                <a16:creationId xmlns:a16="http://schemas.microsoft.com/office/drawing/2014/main" id="{C9852FB2-0541-A05D-51DA-BA3E7C7650C8}"/>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Graphic 6">
            <a:extLst>
              <a:ext uri="{FF2B5EF4-FFF2-40B4-BE49-F238E27FC236}">
                <a16:creationId xmlns:a16="http://schemas.microsoft.com/office/drawing/2014/main" id="{84C4A056-902D-6555-1767-CA43D8F9FB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7372" y="349892"/>
            <a:ext cx="1506424" cy="1506424"/>
          </a:xfrm>
          <a:prstGeom prst="rect">
            <a:avLst/>
          </a:prstGeom>
        </p:spPr>
      </p:pic>
      <p:graphicFrame>
        <p:nvGraphicFramePr>
          <p:cNvPr id="3" name="Diagram 2">
            <a:extLst>
              <a:ext uri="{FF2B5EF4-FFF2-40B4-BE49-F238E27FC236}">
                <a16:creationId xmlns:a16="http://schemas.microsoft.com/office/drawing/2014/main" id="{99623802-259F-CA46-B5D3-86EC93FD821D}"/>
              </a:ext>
            </a:extLst>
          </p:cNvPr>
          <p:cNvGraphicFramePr/>
          <p:nvPr>
            <p:extLst>
              <p:ext uri="{D42A27DB-BD31-4B8C-83A1-F6EECF244321}">
                <p14:modId xmlns:p14="http://schemas.microsoft.com/office/powerpoint/2010/main" val="1839728501"/>
              </p:ext>
            </p:extLst>
          </p:nvPr>
        </p:nvGraphicFramePr>
        <p:xfrm>
          <a:off x="1249378" y="2402732"/>
          <a:ext cx="4550630" cy="31272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0" name="Diagram 19">
            <a:extLst>
              <a:ext uri="{FF2B5EF4-FFF2-40B4-BE49-F238E27FC236}">
                <a16:creationId xmlns:a16="http://schemas.microsoft.com/office/drawing/2014/main" id="{22353341-C324-C272-6549-87E811E0787E}"/>
              </a:ext>
            </a:extLst>
          </p:cNvPr>
          <p:cNvGraphicFramePr/>
          <p:nvPr>
            <p:extLst>
              <p:ext uri="{D42A27DB-BD31-4B8C-83A1-F6EECF244321}">
                <p14:modId xmlns:p14="http://schemas.microsoft.com/office/powerpoint/2010/main" val="2755453420"/>
              </p:ext>
            </p:extLst>
          </p:nvPr>
        </p:nvGraphicFramePr>
        <p:xfrm>
          <a:off x="6550954" y="2431915"/>
          <a:ext cx="4550629" cy="31272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1" name="TextBox 20">
            <a:extLst>
              <a:ext uri="{FF2B5EF4-FFF2-40B4-BE49-F238E27FC236}">
                <a16:creationId xmlns:a16="http://schemas.microsoft.com/office/drawing/2014/main" id="{D6D27838-B622-E98F-7E2B-F54078087E48}"/>
              </a:ext>
            </a:extLst>
          </p:cNvPr>
          <p:cNvSpPr txBox="1"/>
          <p:nvPr/>
        </p:nvSpPr>
        <p:spPr>
          <a:xfrm>
            <a:off x="659943" y="6076366"/>
            <a:ext cx="10280129" cy="338554"/>
          </a:xfrm>
          <a:prstGeom prst="rect">
            <a:avLst/>
          </a:prstGeom>
          <a:noFill/>
          <a:ln>
            <a:solidFill>
              <a:srgbClr val="112F3D"/>
            </a:solidFill>
          </a:ln>
        </p:spPr>
        <p:txBody>
          <a:bodyPr wrap="square" rtlCol="0">
            <a:spAutoFit/>
          </a:bodyPr>
          <a:lstStyle/>
          <a:p>
            <a:r>
              <a:rPr lang="en-US" sz="1600" i="0" dirty="0">
                <a:solidFill>
                  <a:srgbClr val="112F3D"/>
                </a:solidFill>
                <a:effectLst/>
                <a:latin typeface="Century Gothic" panose="020B0502020202020204" pitchFamily="34" charset="0"/>
              </a:rPr>
              <a:t>* The credits with asterisks are not refundable. They will just reduce what you owe, if you owe anything.</a:t>
            </a:r>
            <a:endParaRPr lang="en-US" sz="1600" dirty="0">
              <a:latin typeface="Century Gothic" panose="020B0502020202020204" pitchFamily="34" charset="0"/>
            </a:endParaRPr>
          </a:p>
        </p:txBody>
      </p:sp>
    </p:spTree>
    <p:extLst>
      <p:ext uri="{BB962C8B-B14F-4D97-AF65-F5344CB8AC3E}">
        <p14:creationId xmlns:p14="http://schemas.microsoft.com/office/powerpoint/2010/main" val="324414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49AAB"/>
        </a:solidFill>
        <a:effectLst/>
      </p:bgPr>
    </p:bg>
    <p:spTree>
      <p:nvGrpSpPr>
        <p:cNvPr id="1" name="Shape 211"/>
        <p:cNvGrpSpPr/>
        <p:nvPr/>
      </p:nvGrpSpPr>
      <p:grpSpPr>
        <a:xfrm>
          <a:off x="0" y="0"/>
          <a:ext cx="0" cy="0"/>
          <a:chOff x="0" y="0"/>
          <a:chExt cx="0" cy="0"/>
        </a:xfrm>
      </p:grpSpPr>
      <p:sp>
        <p:nvSpPr>
          <p:cNvPr id="213" name="Google Shape;213;p31"/>
          <p:cNvSpPr txBox="1"/>
          <p:nvPr/>
        </p:nvSpPr>
        <p:spPr>
          <a:xfrm>
            <a:off x="442823" y="2480130"/>
            <a:ext cx="7429590" cy="3370133"/>
          </a:xfrm>
          <a:prstGeom prst="rect">
            <a:avLst/>
          </a:prstGeom>
          <a:noFill/>
          <a:ln>
            <a:noFill/>
          </a:ln>
        </p:spPr>
        <p:txBody>
          <a:bodyPr spcFirstLastPara="1" wrap="square" lIns="45713" tIns="22850" rIns="45713" bIns="22850" anchor="t" anchorCtr="0">
            <a:spAutoFit/>
          </a:bodyPr>
          <a:lstStyle/>
          <a:p>
            <a:pPr>
              <a:buClr>
                <a:srgbClr val="000000"/>
              </a:buClr>
              <a:buSzPts val="11500"/>
            </a:pPr>
            <a:r>
              <a:rPr lang="en-US" sz="7200" b="1" dirty="0">
                <a:solidFill>
                  <a:schemeClr val="bg1"/>
                </a:solidFill>
                <a:latin typeface="Century Gothic" panose="020B0502020202020204" pitchFamily="34" charset="0"/>
                <a:ea typeface="Poppins"/>
                <a:cs typeface="Arial" panose="020B0604020202020204" pitchFamily="34" charset="0"/>
                <a:sym typeface="Poppins"/>
              </a:rPr>
              <a:t>How Do I </a:t>
            </a:r>
            <a:r>
              <a:rPr lang="en-US" sz="7200" b="1" dirty="0">
                <a:solidFill>
                  <a:schemeClr val="accent4"/>
                </a:solidFill>
                <a:latin typeface="Century Gothic" panose="020B0502020202020204" pitchFamily="34" charset="0"/>
                <a:ea typeface="Poppins"/>
                <a:cs typeface="Arial" panose="020B0604020202020204" pitchFamily="34" charset="0"/>
                <a:sym typeface="Poppins"/>
              </a:rPr>
              <a:t>Prepare</a:t>
            </a:r>
            <a:r>
              <a:rPr lang="en-US" sz="7200" b="1" dirty="0">
                <a:solidFill>
                  <a:schemeClr val="bg1"/>
                </a:solidFill>
                <a:latin typeface="Century Gothic" panose="020B0502020202020204" pitchFamily="34" charset="0"/>
                <a:ea typeface="Poppins"/>
                <a:cs typeface="Arial" panose="020B0604020202020204" pitchFamily="34" charset="0"/>
                <a:sym typeface="Poppins"/>
              </a:rPr>
              <a:t> to File My Taxes?</a:t>
            </a:r>
          </a:p>
        </p:txBody>
      </p:sp>
      <p:cxnSp>
        <p:nvCxnSpPr>
          <p:cNvPr id="217" name="Google Shape;217;p31"/>
          <p:cNvCxnSpPr>
            <a:cxnSpLocks/>
          </p:cNvCxnSpPr>
          <p:nvPr/>
        </p:nvCxnSpPr>
        <p:spPr>
          <a:xfrm>
            <a:off x="442823" y="6095674"/>
            <a:ext cx="11382554" cy="0"/>
          </a:xfrm>
          <a:prstGeom prst="straightConnector1">
            <a:avLst/>
          </a:prstGeom>
          <a:noFill/>
          <a:ln w="9525" cap="flat" cmpd="sng">
            <a:solidFill>
              <a:srgbClr val="FFC000"/>
            </a:solidFill>
            <a:prstDash val="solid"/>
            <a:round/>
            <a:headEnd type="none" w="sm" len="sm"/>
            <a:tailEnd type="none" w="sm" len="sm"/>
          </a:ln>
        </p:spPr>
      </p:cxnSp>
      <p:sp>
        <p:nvSpPr>
          <p:cNvPr id="2" name="Slide Number Placeholder 1">
            <a:extLst>
              <a:ext uri="{FF2B5EF4-FFF2-40B4-BE49-F238E27FC236}">
                <a16:creationId xmlns:a16="http://schemas.microsoft.com/office/drawing/2014/main" id="{040ADFEB-5959-9518-F635-831D66B1185C}"/>
              </a:ext>
            </a:extLst>
          </p:cNvPr>
          <p:cNvSpPr>
            <a:spLocks noGrp="1"/>
          </p:cNvSpPr>
          <p:nvPr>
            <p:ph type="sldNum" sz="quarter" idx="12"/>
          </p:nvPr>
        </p:nvSpPr>
        <p:spPr/>
        <p:txBody>
          <a:bodyPr/>
          <a:lstStyle/>
          <a:p>
            <a:fld id="{414AA528-B3CD-46D6-BB22-FE3E7B7F0E42}" type="slidenum">
              <a:rPr lang="en-US" smtClean="0"/>
              <a:t>14</a:t>
            </a:fld>
            <a:endParaRPr lang="en-US"/>
          </a:p>
        </p:txBody>
      </p:sp>
      <p:sp>
        <p:nvSpPr>
          <p:cNvPr id="4" name="Triangle 3">
            <a:extLst>
              <a:ext uri="{FF2B5EF4-FFF2-40B4-BE49-F238E27FC236}">
                <a16:creationId xmlns:a16="http://schemas.microsoft.com/office/drawing/2014/main" id="{D7E46C8F-2DD6-E365-36CE-8E24A260D95F}"/>
              </a:ext>
            </a:extLst>
          </p:cNvPr>
          <p:cNvSpPr/>
          <p:nvPr/>
        </p:nvSpPr>
        <p:spPr>
          <a:xfrm>
            <a:off x="10051675" y="1974106"/>
            <a:ext cx="1155089" cy="995765"/>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Triangle 4">
            <a:extLst>
              <a:ext uri="{FF2B5EF4-FFF2-40B4-BE49-F238E27FC236}">
                <a16:creationId xmlns:a16="http://schemas.microsoft.com/office/drawing/2014/main" id="{93167F7E-ED76-1F32-333A-F7ED3B8C22DF}"/>
              </a:ext>
            </a:extLst>
          </p:cNvPr>
          <p:cNvSpPr/>
          <p:nvPr/>
        </p:nvSpPr>
        <p:spPr>
          <a:xfrm rot="10800000">
            <a:off x="10642914" y="1981438"/>
            <a:ext cx="1155089" cy="99576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Triangle 5">
            <a:extLst>
              <a:ext uri="{FF2B5EF4-FFF2-40B4-BE49-F238E27FC236}">
                <a16:creationId xmlns:a16="http://schemas.microsoft.com/office/drawing/2014/main" id="{C2F01BF1-25B0-0699-75B4-9E4A22C397DF}"/>
              </a:ext>
            </a:extLst>
          </p:cNvPr>
          <p:cNvSpPr/>
          <p:nvPr/>
        </p:nvSpPr>
        <p:spPr>
          <a:xfrm rot="15546353">
            <a:off x="10232548" y="3877611"/>
            <a:ext cx="664568" cy="572903"/>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Triangle 6">
            <a:extLst>
              <a:ext uri="{FF2B5EF4-FFF2-40B4-BE49-F238E27FC236}">
                <a16:creationId xmlns:a16="http://schemas.microsoft.com/office/drawing/2014/main" id="{216753B9-0D6F-B268-69E4-574C3C0E7F09}"/>
              </a:ext>
            </a:extLst>
          </p:cNvPr>
          <p:cNvSpPr/>
          <p:nvPr/>
        </p:nvSpPr>
        <p:spPr>
          <a:xfrm rot="10800000">
            <a:off x="10908921" y="3352"/>
            <a:ext cx="1155089" cy="995765"/>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riangle 7">
            <a:extLst>
              <a:ext uri="{FF2B5EF4-FFF2-40B4-BE49-F238E27FC236}">
                <a16:creationId xmlns:a16="http://schemas.microsoft.com/office/drawing/2014/main" id="{2628C573-B206-1528-2D63-9739D4BEE8F1}"/>
              </a:ext>
            </a:extLst>
          </p:cNvPr>
          <p:cNvSpPr/>
          <p:nvPr/>
        </p:nvSpPr>
        <p:spPr>
          <a:xfrm rot="10800000">
            <a:off x="10642914" y="-1"/>
            <a:ext cx="1155089" cy="995765"/>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riangle 8">
            <a:extLst>
              <a:ext uri="{FF2B5EF4-FFF2-40B4-BE49-F238E27FC236}">
                <a16:creationId xmlns:a16="http://schemas.microsoft.com/office/drawing/2014/main" id="{7893D8E8-489C-4450-0323-2F46EC16B7E9}"/>
              </a:ext>
            </a:extLst>
          </p:cNvPr>
          <p:cNvSpPr/>
          <p:nvPr/>
        </p:nvSpPr>
        <p:spPr>
          <a:xfrm>
            <a:off x="9468835" y="984041"/>
            <a:ext cx="1155089" cy="995765"/>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riangle 9">
            <a:extLst>
              <a:ext uri="{FF2B5EF4-FFF2-40B4-BE49-F238E27FC236}">
                <a16:creationId xmlns:a16="http://schemas.microsoft.com/office/drawing/2014/main" id="{FA51F651-1EAB-AAE0-B3A0-72CE9A75EB09}"/>
              </a:ext>
            </a:extLst>
          </p:cNvPr>
          <p:cNvSpPr/>
          <p:nvPr/>
        </p:nvSpPr>
        <p:spPr>
          <a:xfrm>
            <a:off x="10642914" y="990743"/>
            <a:ext cx="1155089" cy="995765"/>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Triangle 10">
            <a:extLst>
              <a:ext uri="{FF2B5EF4-FFF2-40B4-BE49-F238E27FC236}">
                <a16:creationId xmlns:a16="http://schemas.microsoft.com/office/drawing/2014/main" id="{E59FA6F4-196E-8830-3C18-3BE5300B2CFB}"/>
              </a:ext>
            </a:extLst>
          </p:cNvPr>
          <p:cNvSpPr/>
          <p:nvPr/>
        </p:nvSpPr>
        <p:spPr>
          <a:xfrm rot="10800000">
            <a:off x="8896653" y="2983448"/>
            <a:ext cx="1155089" cy="995765"/>
          </a:xfrm>
          <a:prstGeom prs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C3A87A30-34DA-5824-DB0D-CFD05767EF65}"/>
              </a:ext>
            </a:extLst>
          </p:cNvPr>
          <p:cNvSpPr/>
          <p:nvPr/>
        </p:nvSpPr>
        <p:spPr>
          <a:xfrm rot="18841920">
            <a:off x="8356416" y="1671595"/>
            <a:ext cx="695577" cy="599633"/>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E9005124-B583-F3EB-22FC-5B41C38AEA5D}"/>
              </a:ext>
            </a:extLst>
          </p:cNvPr>
          <p:cNvSpPr/>
          <p:nvPr/>
        </p:nvSpPr>
        <p:spPr>
          <a:xfrm rot="9524835">
            <a:off x="8092605" y="4254206"/>
            <a:ext cx="695577" cy="599633"/>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13">
            <a:extLst>
              <a:ext uri="{FF2B5EF4-FFF2-40B4-BE49-F238E27FC236}">
                <a16:creationId xmlns:a16="http://schemas.microsoft.com/office/drawing/2014/main" id="{6C2B8B4D-D140-2A38-03AE-B16F9CBE7156}"/>
              </a:ext>
            </a:extLst>
          </p:cNvPr>
          <p:cNvSpPr/>
          <p:nvPr/>
        </p:nvSpPr>
        <p:spPr>
          <a:xfrm rot="8476608">
            <a:off x="9100109" y="4969985"/>
            <a:ext cx="418892" cy="361114"/>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14">
            <a:extLst>
              <a:ext uri="{FF2B5EF4-FFF2-40B4-BE49-F238E27FC236}">
                <a16:creationId xmlns:a16="http://schemas.microsoft.com/office/drawing/2014/main" id="{31184AD3-3228-8794-ED77-20D62CEB98CA}"/>
              </a:ext>
            </a:extLst>
          </p:cNvPr>
          <p:cNvSpPr/>
          <p:nvPr/>
        </p:nvSpPr>
        <p:spPr>
          <a:xfrm rot="5019913">
            <a:off x="10116106" y="4869338"/>
            <a:ext cx="359140" cy="30960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647774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p2">
            <a:extLst>
              <a:ext uri="{FF2B5EF4-FFF2-40B4-BE49-F238E27FC236}">
                <a16:creationId xmlns:a16="http://schemas.microsoft.com/office/drawing/2014/main" id="{66E8F6AD-12AF-AF61-2C84-4A098BA9F9BE}"/>
              </a:ext>
            </a:extLst>
          </p:cNvPr>
          <p:cNvSpPr txBox="1"/>
          <p:nvPr/>
        </p:nvSpPr>
        <p:spPr>
          <a:xfrm>
            <a:off x="790210" y="605877"/>
            <a:ext cx="5468922" cy="4047242"/>
          </a:xfrm>
          <a:prstGeom prst="rect">
            <a:avLst/>
          </a:prstGeom>
          <a:noFill/>
          <a:ln>
            <a:noFill/>
          </a:ln>
        </p:spPr>
        <p:txBody>
          <a:bodyPr spcFirstLastPara="1" wrap="square" lIns="45713" tIns="22850" rIns="45713" bIns="22850" anchor="t" anchorCtr="0">
            <a:spAutoFit/>
          </a:bodyPr>
          <a:lstStyle/>
          <a:p>
            <a:pPr>
              <a:spcAft>
                <a:spcPts val="2400"/>
              </a:spcAft>
            </a:pPr>
            <a:r>
              <a:rPr lang="en-US" sz="3600" b="1" dirty="0">
                <a:solidFill>
                  <a:srgbClr val="112F3D"/>
                </a:solidFill>
                <a:latin typeface="Century Gothic" panose="020B0502020202020204" pitchFamily="34" charset="0"/>
                <a:cs typeface="Arial" panose="020B0604020202020204" pitchFamily="34" charset="0"/>
                <a:sym typeface="Montserrat SemiBold"/>
              </a:rPr>
              <a:t>The Tax Prep Checklist Will Tell You How to Prepare for Filing Your Taxes.</a:t>
            </a:r>
          </a:p>
          <a:p>
            <a:r>
              <a:rPr lang="en-US" sz="3200" dirty="0">
                <a:solidFill>
                  <a:srgbClr val="112F3D"/>
                </a:solidFill>
                <a:latin typeface="Century Gothic" panose="020B0502020202020204" pitchFamily="34" charset="0"/>
                <a:cs typeface="Arial" panose="020B0604020202020204" pitchFamily="34" charset="0"/>
                <a:sym typeface="Montserrat SemiBold"/>
              </a:rPr>
              <a:t>You can download it here: </a:t>
            </a:r>
            <a:r>
              <a:rPr lang="en-US" sz="3200" i="0" dirty="0">
                <a:solidFill>
                  <a:schemeClr val="accent2"/>
                </a:solidFill>
                <a:effectLst/>
                <a:latin typeface="+mn-lt"/>
                <a:hlinkClick r:id="rId3">
                  <a:extLst>
                    <a:ext uri="{A12FA001-AC4F-418D-AE19-62706E023703}">
                      <ahyp:hlinkClr xmlns:ahyp="http://schemas.microsoft.com/office/drawing/2018/hyperlinkcolor" val="tx"/>
                    </a:ext>
                  </a:extLst>
                </a:hlinkClick>
              </a:rPr>
              <a:t>https://jbay.org/resources/tax-prep/</a:t>
            </a:r>
            <a:r>
              <a:rPr lang="en-US" sz="3200" i="0" dirty="0">
                <a:solidFill>
                  <a:schemeClr val="accent2"/>
                </a:solidFill>
                <a:effectLst/>
                <a:latin typeface="+mn-lt"/>
              </a:rPr>
              <a:t> </a:t>
            </a:r>
            <a:endParaRPr lang="en-US" sz="3200" dirty="0">
              <a:solidFill>
                <a:schemeClr val="accent2"/>
              </a:solidFill>
              <a:latin typeface="Century Gothic" panose="020B0502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445388C-12A4-A5BC-F674-C15606A7722A}"/>
              </a:ext>
            </a:extLst>
          </p:cNvPr>
          <p:cNvSpPr>
            <a:spLocks noGrp="1"/>
          </p:cNvSpPr>
          <p:nvPr>
            <p:ph type="sldNum" sz="quarter" idx="12"/>
          </p:nvPr>
        </p:nvSpPr>
        <p:spPr/>
        <p:txBody>
          <a:bodyPr/>
          <a:lstStyle/>
          <a:p>
            <a:fld id="{414AA528-B3CD-46D6-BB22-FE3E7B7F0E42}" type="slidenum">
              <a:rPr lang="en-US" smtClean="0"/>
              <a:t>15</a:t>
            </a:fld>
            <a:endParaRPr lang="en-US"/>
          </a:p>
        </p:txBody>
      </p:sp>
      <p:sp>
        <p:nvSpPr>
          <p:cNvPr id="5" name="Triangle 4">
            <a:extLst>
              <a:ext uri="{FF2B5EF4-FFF2-40B4-BE49-F238E27FC236}">
                <a16:creationId xmlns:a16="http://schemas.microsoft.com/office/drawing/2014/main" id="{4D68AE4C-C036-1378-110B-AC384EAE04D9}"/>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riangle 7">
            <a:extLst>
              <a:ext uri="{FF2B5EF4-FFF2-40B4-BE49-F238E27FC236}">
                <a16:creationId xmlns:a16="http://schemas.microsoft.com/office/drawing/2014/main" id="{C487F4F0-248E-B1C9-52A5-C72AA5D9DA4F}"/>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riangle 8">
            <a:extLst>
              <a:ext uri="{FF2B5EF4-FFF2-40B4-BE49-F238E27FC236}">
                <a16:creationId xmlns:a16="http://schemas.microsoft.com/office/drawing/2014/main" id="{8E8F6F30-4C94-AD3A-B65E-35A0C18C31DF}"/>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riangle 9">
            <a:extLst>
              <a:ext uri="{FF2B5EF4-FFF2-40B4-BE49-F238E27FC236}">
                <a16:creationId xmlns:a16="http://schemas.microsoft.com/office/drawing/2014/main" id="{23A98590-68AE-62B1-E4F9-A63E893382F9}"/>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Triangle 10">
            <a:extLst>
              <a:ext uri="{FF2B5EF4-FFF2-40B4-BE49-F238E27FC236}">
                <a16:creationId xmlns:a16="http://schemas.microsoft.com/office/drawing/2014/main" id="{B11EDCBC-4E4D-7B3C-D872-2173A9610C99}"/>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7998834C-47D4-8E4F-1865-C5E2FB755A71}"/>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E6AB1A32-89E4-C384-0C30-9A64B60D2396}"/>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13">
            <a:extLst>
              <a:ext uri="{FF2B5EF4-FFF2-40B4-BE49-F238E27FC236}">
                <a16:creationId xmlns:a16="http://schemas.microsoft.com/office/drawing/2014/main" id="{1FDA8BAB-8CD7-7983-F7C8-D3CEAD566083}"/>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14">
            <a:extLst>
              <a:ext uri="{FF2B5EF4-FFF2-40B4-BE49-F238E27FC236}">
                <a16:creationId xmlns:a16="http://schemas.microsoft.com/office/drawing/2014/main" id="{E0781943-8BA6-9B37-5029-CCFAA5F69749}"/>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Triangle 15">
            <a:extLst>
              <a:ext uri="{FF2B5EF4-FFF2-40B4-BE49-F238E27FC236}">
                <a16:creationId xmlns:a16="http://schemas.microsoft.com/office/drawing/2014/main" id="{FC154D09-EF5F-0C5B-41FA-5210F1EA7536}"/>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riangle 16">
            <a:extLst>
              <a:ext uri="{FF2B5EF4-FFF2-40B4-BE49-F238E27FC236}">
                <a16:creationId xmlns:a16="http://schemas.microsoft.com/office/drawing/2014/main" id="{C9852FB2-0541-A05D-51DA-BA3E7C7650C8}"/>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20" name="Picture 19" descr="A couple of people holding money&#10;&#10;Description automatically generated">
            <a:extLst>
              <a:ext uri="{FF2B5EF4-FFF2-40B4-BE49-F238E27FC236}">
                <a16:creationId xmlns:a16="http://schemas.microsoft.com/office/drawing/2014/main" id="{77D2B1F3-CB17-9994-55D3-876B589A3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8394" y="790686"/>
            <a:ext cx="4206477" cy="5443676"/>
          </a:xfrm>
          <a:prstGeom prst="rect">
            <a:avLst/>
          </a:prstGeom>
        </p:spPr>
      </p:pic>
    </p:spTree>
    <p:extLst>
      <p:ext uri="{BB962C8B-B14F-4D97-AF65-F5344CB8AC3E}">
        <p14:creationId xmlns:p14="http://schemas.microsoft.com/office/powerpoint/2010/main" val="959933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A3CD16-82B0-9149-7955-DDFF04161850}"/>
              </a:ext>
            </a:extLst>
          </p:cNvPr>
          <p:cNvSpPr>
            <a:spLocks noGrp="1"/>
          </p:cNvSpPr>
          <p:nvPr>
            <p:ph type="sldNum" sz="quarter" idx="12"/>
          </p:nvPr>
        </p:nvSpPr>
        <p:spPr/>
        <p:txBody>
          <a:bodyPr/>
          <a:lstStyle/>
          <a:p>
            <a:fld id="{414AA528-B3CD-46D6-BB22-FE3E7B7F0E42}" type="slidenum">
              <a:rPr lang="en-US" smtClean="0"/>
              <a:t>16</a:t>
            </a:fld>
            <a:endParaRPr lang="en-US"/>
          </a:p>
        </p:txBody>
      </p:sp>
      <p:pic>
        <p:nvPicPr>
          <p:cNvPr id="6" name="Picture 5" descr="A close-up of a computer screen&#10;&#10;Description automatically generated">
            <a:extLst>
              <a:ext uri="{FF2B5EF4-FFF2-40B4-BE49-F238E27FC236}">
                <a16:creationId xmlns:a16="http://schemas.microsoft.com/office/drawing/2014/main" id="{22B3EA2A-2D72-2F45-D403-BF91FB401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01" y="379768"/>
            <a:ext cx="11833797" cy="6098463"/>
          </a:xfrm>
          <a:prstGeom prst="rect">
            <a:avLst/>
          </a:prstGeom>
        </p:spPr>
      </p:pic>
    </p:spTree>
    <p:extLst>
      <p:ext uri="{BB962C8B-B14F-4D97-AF65-F5344CB8AC3E}">
        <p14:creationId xmlns:p14="http://schemas.microsoft.com/office/powerpoint/2010/main" val="1284284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34DE10-19C9-450C-656C-50FF5D943FD7}"/>
              </a:ext>
            </a:extLst>
          </p:cNvPr>
          <p:cNvSpPr>
            <a:spLocks noGrp="1"/>
          </p:cNvSpPr>
          <p:nvPr>
            <p:ph type="sldNum" sz="quarter" idx="12"/>
          </p:nvPr>
        </p:nvSpPr>
        <p:spPr/>
        <p:txBody>
          <a:bodyPr/>
          <a:lstStyle/>
          <a:p>
            <a:fld id="{414AA528-B3CD-46D6-BB22-FE3E7B7F0E42}" type="slidenum">
              <a:rPr lang="en-US" smtClean="0"/>
              <a:t>17</a:t>
            </a:fld>
            <a:endParaRPr lang="en-US"/>
          </a:p>
        </p:txBody>
      </p:sp>
      <p:pic>
        <p:nvPicPr>
          <p:cNvPr id="4" name="Picture 3" descr="A screenshot of a computer&#10;&#10;Description automatically generated">
            <a:extLst>
              <a:ext uri="{FF2B5EF4-FFF2-40B4-BE49-F238E27FC236}">
                <a16:creationId xmlns:a16="http://schemas.microsoft.com/office/drawing/2014/main" id="{7FDD8813-68F4-79A3-A47A-EB2C743BE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37" y="1009569"/>
            <a:ext cx="11308925" cy="4838862"/>
          </a:xfrm>
          <a:prstGeom prst="rect">
            <a:avLst/>
          </a:prstGeom>
        </p:spPr>
      </p:pic>
    </p:spTree>
    <p:extLst>
      <p:ext uri="{BB962C8B-B14F-4D97-AF65-F5344CB8AC3E}">
        <p14:creationId xmlns:p14="http://schemas.microsoft.com/office/powerpoint/2010/main" val="3649116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DE8610-B198-69E0-EE08-16C968AB0B27}"/>
              </a:ext>
            </a:extLst>
          </p:cNvPr>
          <p:cNvSpPr>
            <a:spLocks noGrp="1"/>
          </p:cNvSpPr>
          <p:nvPr>
            <p:ph type="sldNum" sz="quarter" idx="12"/>
          </p:nvPr>
        </p:nvSpPr>
        <p:spPr/>
        <p:txBody>
          <a:bodyPr/>
          <a:lstStyle/>
          <a:p>
            <a:fld id="{414AA528-B3CD-46D6-BB22-FE3E7B7F0E42}" type="slidenum">
              <a:rPr lang="en-US" smtClean="0"/>
              <a:t>18</a:t>
            </a:fld>
            <a:endParaRPr lang="en-US"/>
          </a:p>
        </p:txBody>
      </p:sp>
      <p:pic>
        <p:nvPicPr>
          <p:cNvPr id="5" name="Picture 4" descr="A screenshot of a computer screen&#10;&#10;Description automatically generated">
            <a:extLst>
              <a:ext uri="{FF2B5EF4-FFF2-40B4-BE49-F238E27FC236}">
                <a16:creationId xmlns:a16="http://schemas.microsoft.com/office/drawing/2014/main" id="{B7A754ED-6E52-B8D1-7B45-354FE161C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92" y="775519"/>
            <a:ext cx="11849616" cy="4105573"/>
          </a:xfrm>
          <a:prstGeom prst="rect">
            <a:avLst/>
          </a:prstGeom>
        </p:spPr>
      </p:pic>
    </p:spTree>
    <p:extLst>
      <p:ext uri="{BB962C8B-B14F-4D97-AF65-F5344CB8AC3E}">
        <p14:creationId xmlns:p14="http://schemas.microsoft.com/office/powerpoint/2010/main" val="2230496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C3468B-DF72-A984-BC39-E9E64F669C36}"/>
              </a:ext>
            </a:extLst>
          </p:cNvPr>
          <p:cNvSpPr>
            <a:spLocks noGrp="1"/>
          </p:cNvSpPr>
          <p:nvPr>
            <p:ph type="sldNum" sz="quarter" idx="12"/>
          </p:nvPr>
        </p:nvSpPr>
        <p:spPr/>
        <p:txBody>
          <a:bodyPr/>
          <a:lstStyle/>
          <a:p>
            <a:fld id="{414AA528-B3CD-46D6-BB22-FE3E7B7F0E42}" type="slidenum">
              <a:rPr lang="en-US" smtClean="0"/>
              <a:t>19</a:t>
            </a:fld>
            <a:endParaRPr lang="en-US"/>
          </a:p>
        </p:txBody>
      </p:sp>
      <p:pic>
        <p:nvPicPr>
          <p:cNvPr id="4" name="Picture 3" descr="A screenshot of a computer&#10;&#10;Description automatically generated">
            <a:extLst>
              <a:ext uri="{FF2B5EF4-FFF2-40B4-BE49-F238E27FC236}">
                <a16:creationId xmlns:a16="http://schemas.microsoft.com/office/drawing/2014/main" id="{9DE5A71B-4EC7-9C00-D029-C4824EE47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07" y="136525"/>
            <a:ext cx="10645185" cy="6599606"/>
          </a:xfrm>
          <a:prstGeom prst="rect">
            <a:avLst/>
          </a:prstGeom>
        </p:spPr>
      </p:pic>
    </p:spTree>
    <p:extLst>
      <p:ext uri="{BB962C8B-B14F-4D97-AF65-F5344CB8AC3E}">
        <p14:creationId xmlns:p14="http://schemas.microsoft.com/office/powerpoint/2010/main" val="2958063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pic>
        <p:nvPicPr>
          <p:cNvPr id="14" name="Picture 13" descr="A group of people putting their hands together&#10;&#10;Description automatically generated">
            <a:extLst>
              <a:ext uri="{FF2B5EF4-FFF2-40B4-BE49-F238E27FC236}">
                <a16:creationId xmlns:a16="http://schemas.microsoft.com/office/drawing/2014/main" id="{67BE900E-05FC-913C-FBEE-FEFD5A259AF6}"/>
              </a:ext>
            </a:extLst>
          </p:cNvPr>
          <p:cNvPicPr>
            <a:picLocks noChangeAspect="1"/>
          </p:cNvPicPr>
          <p:nvPr/>
        </p:nvPicPr>
        <p:blipFill rotWithShape="1">
          <a:blip r:embed="rId3">
            <a:extLst>
              <a:ext uri="{28A0092B-C50C-407E-A947-70E740481C1C}">
                <a14:useLocalDpi xmlns:a14="http://schemas.microsoft.com/office/drawing/2010/main" val="0"/>
              </a:ext>
            </a:extLst>
          </a:blip>
          <a:srcRect l="22322" t="274" r="-22322" b="-274"/>
          <a:stretch/>
        </p:blipFill>
        <p:spPr>
          <a:xfrm>
            <a:off x="7138343" y="0"/>
            <a:ext cx="10419476" cy="6954592"/>
          </a:xfrm>
          <a:prstGeom prst="rect">
            <a:avLst/>
          </a:prstGeom>
        </p:spPr>
      </p:pic>
      <p:sp>
        <p:nvSpPr>
          <p:cNvPr id="32" name="Google Shape;32;p2"/>
          <p:cNvSpPr/>
          <p:nvPr/>
        </p:nvSpPr>
        <p:spPr>
          <a:xfrm>
            <a:off x="1154037" y="2032570"/>
            <a:ext cx="5782340" cy="3924131"/>
          </a:xfrm>
          <a:prstGeom prst="rect">
            <a:avLst/>
          </a:prstGeom>
          <a:noFill/>
          <a:ln>
            <a:noFill/>
          </a:ln>
        </p:spPr>
        <p:txBody>
          <a:bodyPr spcFirstLastPara="1" wrap="square" lIns="45713" tIns="22850" rIns="45713" bIns="22850" anchor="t" anchorCtr="0">
            <a:spAutoFit/>
          </a:bodyPr>
          <a:lstStyle/>
          <a:p>
            <a:pPr marL="457200" indent="-457200">
              <a:spcAft>
                <a:spcPts val="1200"/>
              </a:spcAft>
              <a:buClr>
                <a:schemeClr val="accent2"/>
              </a:buClr>
              <a:buSzPct val="100000"/>
              <a:buFont typeface="+mj-lt"/>
              <a:buAutoNum type="arabicPeriod"/>
            </a:pPr>
            <a:r>
              <a:rPr lang="en-US" sz="2400" dirty="0">
                <a:solidFill>
                  <a:srgbClr val="112F3D"/>
                </a:solidFill>
                <a:latin typeface="Century Gothic" panose="020B0502020202020204" pitchFamily="34" charset="0"/>
                <a:ea typeface="Lato Light"/>
                <a:cs typeface="Calibri" panose="020F0502020204030204" pitchFamily="34" charset="0"/>
                <a:sym typeface="Lato Light"/>
              </a:rPr>
              <a:t>Introductions and Ice Breaker</a:t>
            </a:r>
          </a:p>
          <a:p>
            <a:pPr marL="457200" indent="-457200">
              <a:spcAft>
                <a:spcPts val="1200"/>
              </a:spcAft>
              <a:buClr>
                <a:schemeClr val="accent2"/>
              </a:buClr>
              <a:buSzPct val="100000"/>
              <a:buFont typeface="+mj-lt"/>
              <a:buAutoNum type="arabicPeriod"/>
            </a:pPr>
            <a:r>
              <a:rPr lang="en-US" sz="2400" dirty="0">
                <a:solidFill>
                  <a:srgbClr val="112F3D"/>
                </a:solidFill>
                <a:latin typeface="Century Gothic" panose="020B0502020202020204" pitchFamily="34" charset="0"/>
                <a:ea typeface="Lato Light"/>
                <a:cs typeface="Calibri" panose="020F0502020204030204" pitchFamily="34" charset="0"/>
                <a:sym typeface="Lato Light"/>
              </a:rPr>
              <a:t>What Are Taxes, Why Should I File Them, and When?</a:t>
            </a:r>
          </a:p>
          <a:p>
            <a:pPr marL="457200" indent="-457200">
              <a:spcAft>
                <a:spcPts val="1200"/>
              </a:spcAft>
              <a:buClr>
                <a:schemeClr val="accent2"/>
              </a:buClr>
              <a:buSzPct val="100000"/>
              <a:buFont typeface="+mj-lt"/>
              <a:buAutoNum type="arabicPeriod"/>
            </a:pPr>
            <a:r>
              <a:rPr lang="en-US" sz="2400" dirty="0">
                <a:solidFill>
                  <a:srgbClr val="112F3D"/>
                </a:solidFill>
                <a:latin typeface="Century Gothic" panose="020B0502020202020204" pitchFamily="34" charset="0"/>
                <a:ea typeface="Lato Light"/>
                <a:cs typeface="Calibri" panose="020F0502020204030204" pitchFamily="34" charset="0"/>
                <a:sym typeface="Lato Light"/>
              </a:rPr>
              <a:t>What Are Tax Credits?</a:t>
            </a:r>
            <a:endParaRPr sz="2400" dirty="0">
              <a:solidFill>
                <a:srgbClr val="112F3D"/>
              </a:solidFill>
              <a:latin typeface="Century Gothic" panose="020B0502020202020204" pitchFamily="34" charset="0"/>
              <a:cs typeface="Calibri" panose="020F0502020204030204" pitchFamily="34" charset="0"/>
            </a:endParaRPr>
          </a:p>
          <a:p>
            <a:pPr marL="457200" indent="-457200">
              <a:spcAft>
                <a:spcPts val="1200"/>
              </a:spcAft>
              <a:buClr>
                <a:schemeClr val="accent2"/>
              </a:buClr>
              <a:buSzPct val="100000"/>
              <a:buFont typeface="+mj-lt"/>
              <a:buAutoNum type="arabicPeriod"/>
            </a:pPr>
            <a:r>
              <a:rPr lang="en-US" sz="2400" dirty="0">
                <a:solidFill>
                  <a:srgbClr val="112F3D"/>
                </a:solidFill>
                <a:latin typeface="Century Gothic" panose="020B0502020202020204" pitchFamily="34" charset="0"/>
                <a:ea typeface="Lato Light"/>
                <a:cs typeface="Calibri" panose="020F0502020204030204" pitchFamily="34" charset="0"/>
                <a:sym typeface="Lato Light"/>
              </a:rPr>
              <a:t>How Do I Prepare to File My Taxes?</a:t>
            </a:r>
          </a:p>
          <a:p>
            <a:pPr marL="457200" indent="-457200">
              <a:spcAft>
                <a:spcPts val="1200"/>
              </a:spcAft>
              <a:buClr>
                <a:schemeClr val="accent2"/>
              </a:buClr>
              <a:buSzPct val="100000"/>
              <a:buFont typeface="+mj-lt"/>
              <a:buAutoNum type="arabicPeriod"/>
            </a:pPr>
            <a:r>
              <a:rPr lang="en-US" sz="2400" dirty="0">
                <a:solidFill>
                  <a:srgbClr val="112F3D"/>
                </a:solidFill>
                <a:latin typeface="Century Gothic" panose="020B0502020202020204" pitchFamily="34" charset="0"/>
                <a:ea typeface="Lato Light"/>
                <a:cs typeface="Calibri" panose="020F0502020204030204" pitchFamily="34" charset="0"/>
                <a:sym typeface="Lato Light"/>
              </a:rPr>
              <a:t>How Do I File My Taxes?</a:t>
            </a:r>
          </a:p>
          <a:p>
            <a:pPr marL="457200" indent="-457200">
              <a:spcAft>
                <a:spcPts val="1200"/>
              </a:spcAft>
              <a:buClr>
                <a:schemeClr val="accent2"/>
              </a:buClr>
              <a:buSzPct val="100000"/>
              <a:buFont typeface="+mj-lt"/>
              <a:buAutoNum type="arabicPeriod"/>
            </a:pPr>
            <a:r>
              <a:rPr lang="en-US" sz="2400" dirty="0">
                <a:solidFill>
                  <a:srgbClr val="112F3D"/>
                </a:solidFill>
                <a:latin typeface="Century Gothic" panose="020B0502020202020204" pitchFamily="34" charset="0"/>
                <a:ea typeface="Lato Light"/>
                <a:cs typeface="Calibri" panose="020F0502020204030204" pitchFamily="34" charset="0"/>
                <a:sym typeface="Lato Light"/>
              </a:rPr>
              <a:t>What Happens After I File My Taxes?</a:t>
            </a:r>
          </a:p>
        </p:txBody>
      </p:sp>
      <p:sp>
        <p:nvSpPr>
          <p:cNvPr id="33" name="Google Shape;33;p2"/>
          <p:cNvSpPr txBox="1"/>
          <p:nvPr/>
        </p:nvSpPr>
        <p:spPr>
          <a:xfrm>
            <a:off x="1154037" y="1291595"/>
            <a:ext cx="5984306" cy="600144"/>
          </a:xfrm>
          <a:prstGeom prst="rect">
            <a:avLst/>
          </a:prstGeom>
          <a:noFill/>
          <a:ln>
            <a:noFill/>
          </a:ln>
        </p:spPr>
        <p:txBody>
          <a:bodyPr spcFirstLastPara="1" wrap="square" lIns="45713" tIns="22850" rIns="45713" bIns="22850" anchor="t" anchorCtr="0">
            <a:spAutoFit/>
          </a:bodyPr>
          <a:lstStyle/>
          <a:p>
            <a:r>
              <a:rPr lang="en-US" sz="3600" b="1" dirty="0">
                <a:solidFill>
                  <a:srgbClr val="112F3D"/>
                </a:solidFill>
                <a:latin typeface="Century Gothic" panose="020B0502020202020204" pitchFamily="34" charset="0"/>
                <a:ea typeface="Montserrat SemiBold"/>
                <a:cs typeface="Arial" panose="020B0604020202020204" pitchFamily="34" charset="0"/>
                <a:sym typeface="Montserrat SemiBold"/>
              </a:rPr>
              <a:t>Agenda</a:t>
            </a:r>
            <a:endParaRPr lang="en-US" sz="3600" b="1" dirty="0">
              <a:solidFill>
                <a:srgbClr val="112F3D"/>
              </a:solidFill>
              <a:latin typeface="Century Gothic" panose="020B0502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A40E5EB3-55F8-9F43-B938-D5C5B4C5C98A}"/>
              </a:ext>
            </a:extLst>
          </p:cNvPr>
          <p:cNvCxnSpPr>
            <a:cxnSpLocks/>
          </p:cNvCxnSpPr>
          <p:nvPr/>
        </p:nvCxnSpPr>
        <p:spPr>
          <a:xfrm>
            <a:off x="442823" y="6278554"/>
            <a:ext cx="18000" cy="0"/>
          </a:xfrm>
          <a:prstGeom prst="line">
            <a:avLst/>
          </a:prstGeom>
          <a:ln>
            <a:solidFill>
              <a:srgbClr val="F2802E"/>
            </a:solidFill>
          </a:ln>
        </p:spPr>
        <p:style>
          <a:lnRef idx="1">
            <a:schemeClr val="dk1"/>
          </a:lnRef>
          <a:fillRef idx="0">
            <a:schemeClr val="dk1"/>
          </a:fillRef>
          <a:effectRef idx="0">
            <a:schemeClr val="dk1"/>
          </a:effectRef>
          <a:fontRef idx="minor">
            <a:schemeClr val="tx1"/>
          </a:fontRef>
        </p:style>
      </p:cxnSp>
      <p:sp>
        <p:nvSpPr>
          <p:cNvPr id="2" name="Slide Number Placeholder 1">
            <a:extLst>
              <a:ext uri="{FF2B5EF4-FFF2-40B4-BE49-F238E27FC236}">
                <a16:creationId xmlns:a16="http://schemas.microsoft.com/office/drawing/2014/main" id="{8AC4C1A3-0D5E-F759-ABAC-714C88FFDAE6}"/>
              </a:ext>
            </a:extLst>
          </p:cNvPr>
          <p:cNvSpPr>
            <a:spLocks noGrp="1"/>
          </p:cNvSpPr>
          <p:nvPr>
            <p:ph type="sldNum" sz="quarter" idx="12"/>
          </p:nvPr>
        </p:nvSpPr>
        <p:spPr/>
        <p:txBody>
          <a:bodyPr/>
          <a:lstStyle/>
          <a:p>
            <a:fld id="{414AA528-B3CD-46D6-BB22-FE3E7B7F0E42}" type="slidenum">
              <a:rPr lang="en-US" smtClean="0"/>
              <a:t>2</a:t>
            </a:fld>
            <a:endParaRPr lang="en-US"/>
          </a:p>
        </p:txBody>
      </p:sp>
      <p:sp>
        <p:nvSpPr>
          <p:cNvPr id="3" name="Triangle 2">
            <a:extLst>
              <a:ext uri="{FF2B5EF4-FFF2-40B4-BE49-F238E27FC236}">
                <a16:creationId xmlns:a16="http://schemas.microsoft.com/office/drawing/2014/main" id="{A687C17E-5BE1-BE32-548C-4E65703C5AEC}"/>
              </a:ext>
            </a:extLst>
          </p:cNvPr>
          <p:cNvSpPr/>
          <p:nvPr/>
        </p:nvSpPr>
        <p:spPr>
          <a:xfrm>
            <a:off x="887316" y="-18784"/>
            <a:ext cx="696168" cy="600144"/>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 name="Triangle 3">
            <a:extLst>
              <a:ext uri="{FF2B5EF4-FFF2-40B4-BE49-F238E27FC236}">
                <a16:creationId xmlns:a16="http://schemas.microsoft.com/office/drawing/2014/main" id="{80388E2D-5A99-F8C1-81A8-5ABA694F1AC8}"/>
              </a:ext>
            </a:extLst>
          </p:cNvPr>
          <p:cNvSpPr/>
          <p:nvPr/>
        </p:nvSpPr>
        <p:spPr>
          <a:xfrm rot="10800000">
            <a:off x="-147537" y="1201984"/>
            <a:ext cx="696168" cy="600144"/>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Triangle 4">
            <a:extLst>
              <a:ext uri="{FF2B5EF4-FFF2-40B4-BE49-F238E27FC236}">
                <a16:creationId xmlns:a16="http://schemas.microsoft.com/office/drawing/2014/main" id="{B784B501-794F-1894-F6B0-3A3C20085510}"/>
              </a:ext>
            </a:extLst>
          </p:cNvPr>
          <p:cNvSpPr/>
          <p:nvPr/>
        </p:nvSpPr>
        <p:spPr>
          <a:xfrm rot="15546353">
            <a:off x="1931033" y="344915"/>
            <a:ext cx="250480" cy="215931"/>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Triangle 5">
            <a:extLst>
              <a:ext uri="{FF2B5EF4-FFF2-40B4-BE49-F238E27FC236}">
                <a16:creationId xmlns:a16="http://schemas.microsoft.com/office/drawing/2014/main" id="{C146B438-FBA0-AF33-65B3-05841A1A7B3C}"/>
              </a:ext>
            </a:extLst>
          </p:cNvPr>
          <p:cNvSpPr/>
          <p:nvPr/>
        </p:nvSpPr>
        <p:spPr>
          <a:xfrm rot="10800000">
            <a:off x="545225" y="1695"/>
            <a:ext cx="696168" cy="600144"/>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Triangle 6">
            <a:extLst>
              <a:ext uri="{FF2B5EF4-FFF2-40B4-BE49-F238E27FC236}">
                <a16:creationId xmlns:a16="http://schemas.microsoft.com/office/drawing/2014/main" id="{5DF9BADC-0240-C1F9-EE5E-CCD2261D3B44}"/>
              </a:ext>
            </a:extLst>
          </p:cNvPr>
          <p:cNvSpPr/>
          <p:nvPr/>
        </p:nvSpPr>
        <p:spPr>
          <a:xfrm rot="10800000">
            <a:off x="-147536" y="0"/>
            <a:ext cx="696168" cy="600144"/>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riangle 8">
            <a:extLst>
              <a:ext uri="{FF2B5EF4-FFF2-40B4-BE49-F238E27FC236}">
                <a16:creationId xmlns:a16="http://schemas.microsoft.com/office/drawing/2014/main" id="{7ECC24F4-C887-2704-1D94-4D05DEB241DE}"/>
              </a:ext>
            </a:extLst>
          </p:cNvPr>
          <p:cNvSpPr/>
          <p:nvPr/>
        </p:nvSpPr>
        <p:spPr>
          <a:xfrm rot="19987436">
            <a:off x="851162" y="781822"/>
            <a:ext cx="437834" cy="377443"/>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riangle 9">
            <a:extLst>
              <a:ext uri="{FF2B5EF4-FFF2-40B4-BE49-F238E27FC236}">
                <a16:creationId xmlns:a16="http://schemas.microsoft.com/office/drawing/2014/main" id="{B9E63CC6-808A-EF74-FCEC-CC55F1524774}"/>
              </a:ext>
            </a:extLst>
          </p:cNvPr>
          <p:cNvSpPr/>
          <p:nvPr/>
        </p:nvSpPr>
        <p:spPr>
          <a:xfrm rot="10800000">
            <a:off x="200547" y="596268"/>
            <a:ext cx="696168" cy="600144"/>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Triangle 10">
            <a:extLst>
              <a:ext uri="{FF2B5EF4-FFF2-40B4-BE49-F238E27FC236}">
                <a16:creationId xmlns:a16="http://schemas.microsoft.com/office/drawing/2014/main" id="{1ACC25A3-4D6C-F755-FEEB-30E262EC0BC7}"/>
              </a:ext>
            </a:extLst>
          </p:cNvPr>
          <p:cNvSpPr/>
          <p:nvPr/>
        </p:nvSpPr>
        <p:spPr>
          <a:xfrm rot="18841920">
            <a:off x="2364111" y="757931"/>
            <a:ext cx="201500" cy="173706"/>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F1FCE04D-517C-01F7-608A-3CE75741B98D}"/>
              </a:ext>
            </a:extLst>
          </p:cNvPr>
          <p:cNvSpPr/>
          <p:nvPr/>
        </p:nvSpPr>
        <p:spPr>
          <a:xfrm rot="9524835">
            <a:off x="2496010" y="212753"/>
            <a:ext cx="254809" cy="219662"/>
          </a:xfrm>
          <a:prstGeom prst="triangle">
            <a:avLst/>
          </a:prstGeom>
          <a:solidFill>
            <a:srgbClr val="89BA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0E3C5055-2ECB-4B40-F39E-E595A918019A}"/>
              </a:ext>
            </a:extLst>
          </p:cNvPr>
          <p:cNvSpPr/>
          <p:nvPr/>
        </p:nvSpPr>
        <p:spPr>
          <a:xfrm rot="8476608">
            <a:off x="240872" y="2394604"/>
            <a:ext cx="252465" cy="217642"/>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528B07-62FD-B218-4E31-C132516CF5EC}"/>
              </a:ext>
            </a:extLst>
          </p:cNvPr>
          <p:cNvSpPr>
            <a:spLocks noGrp="1"/>
          </p:cNvSpPr>
          <p:nvPr>
            <p:ph type="sldNum" sz="quarter" idx="12"/>
          </p:nvPr>
        </p:nvSpPr>
        <p:spPr/>
        <p:txBody>
          <a:bodyPr/>
          <a:lstStyle/>
          <a:p>
            <a:fld id="{414AA528-B3CD-46D6-BB22-FE3E7B7F0E42}" type="slidenum">
              <a:rPr lang="en-US" smtClean="0"/>
              <a:t>20</a:t>
            </a:fld>
            <a:endParaRPr lang="en-US"/>
          </a:p>
        </p:txBody>
      </p:sp>
      <p:pic>
        <p:nvPicPr>
          <p:cNvPr id="8" name="Picture 7" descr="A screenshot of a phone&#10;&#10;Description automatically generated">
            <a:extLst>
              <a:ext uri="{FF2B5EF4-FFF2-40B4-BE49-F238E27FC236}">
                <a16:creationId xmlns:a16="http://schemas.microsoft.com/office/drawing/2014/main" id="{AA73239E-2BE1-068A-EDCD-38992D40388A}"/>
              </a:ext>
            </a:extLst>
          </p:cNvPr>
          <p:cNvPicPr>
            <a:picLocks noChangeAspect="1"/>
          </p:cNvPicPr>
          <p:nvPr/>
        </p:nvPicPr>
        <p:blipFill rotWithShape="1">
          <a:blip r:embed="rId3">
            <a:extLst>
              <a:ext uri="{28A0092B-C50C-407E-A947-70E740481C1C}">
                <a14:useLocalDpi xmlns:a14="http://schemas.microsoft.com/office/drawing/2010/main" val="0"/>
              </a:ext>
            </a:extLst>
          </a:blip>
          <a:srcRect l="3778" t="-2388" r="-3852" b="22617"/>
          <a:stretch/>
        </p:blipFill>
        <p:spPr>
          <a:xfrm>
            <a:off x="783465" y="4525002"/>
            <a:ext cx="10650828" cy="1721252"/>
          </a:xfrm>
          <a:prstGeom prst="rect">
            <a:avLst/>
          </a:prstGeom>
        </p:spPr>
      </p:pic>
      <p:pic>
        <p:nvPicPr>
          <p:cNvPr id="4" name="Picture 3" descr="A screenshot of a tax credit&#10;&#10;Description automatically generated">
            <a:extLst>
              <a:ext uri="{FF2B5EF4-FFF2-40B4-BE49-F238E27FC236}">
                <a16:creationId xmlns:a16="http://schemas.microsoft.com/office/drawing/2014/main" id="{1A37D961-B54C-73F3-2B70-E2D7B484182E}"/>
              </a:ext>
            </a:extLst>
          </p:cNvPr>
          <p:cNvPicPr>
            <a:picLocks noChangeAspect="1"/>
          </p:cNvPicPr>
          <p:nvPr/>
        </p:nvPicPr>
        <p:blipFill rotWithShape="1">
          <a:blip r:embed="rId4">
            <a:extLst>
              <a:ext uri="{28A0092B-C50C-407E-A947-70E740481C1C}">
                <a14:useLocalDpi xmlns:a14="http://schemas.microsoft.com/office/drawing/2010/main" val="0"/>
              </a:ext>
            </a:extLst>
          </a:blip>
          <a:srcRect l="-44" b="29300"/>
          <a:stretch/>
        </p:blipFill>
        <p:spPr>
          <a:xfrm>
            <a:off x="276467" y="418165"/>
            <a:ext cx="11157826" cy="4106837"/>
          </a:xfrm>
          <a:prstGeom prst="rect">
            <a:avLst/>
          </a:prstGeom>
        </p:spPr>
      </p:pic>
    </p:spTree>
    <p:extLst>
      <p:ext uri="{BB962C8B-B14F-4D97-AF65-F5344CB8AC3E}">
        <p14:creationId xmlns:p14="http://schemas.microsoft.com/office/powerpoint/2010/main" val="4222018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B58765-9961-76B1-2CA3-CC6080A12562}"/>
              </a:ext>
            </a:extLst>
          </p:cNvPr>
          <p:cNvSpPr>
            <a:spLocks noGrp="1"/>
          </p:cNvSpPr>
          <p:nvPr>
            <p:ph type="sldNum" sz="quarter" idx="12"/>
          </p:nvPr>
        </p:nvSpPr>
        <p:spPr/>
        <p:txBody>
          <a:bodyPr/>
          <a:lstStyle/>
          <a:p>
            <a:fld id="{414AA528-B3CD-46D6-BB22-FE3E7B7F0E42}" type="slidenum">
              <a:rPr lang="en-US" smtClean="0"/>
              <a:t>21</a:t>
            </a:fld>
            <a:endParaRPr lang="en-US"/>
          </a:p>
        </p:txBody>
      </p:sp>
      <p:pic>
        <p:nvPicPr>
          <p:cNvPr id="4" name="Picture 3" descr="A screenshot of a computer screen&#10;&#10;Description automatically generated">
            <a:extLst>
              <a:ext uri="{FF2B5EF4-FFF2-40B4-BE49-F238E27FC236}">
                <a16:creationId xmlns:a16="http://schemas.microsoft.com/office/drawing/2014/main" id="{A4FBA555-976F-32F5-4E97-9F07FF441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146" y="136525"/>
            <a:ext cx="5571881" cy="658495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2F4E84C6-B8CA-2A80-A7B6-46D69E9E5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626" y="632335"/>
            <a:ext cx="4040995" cy="6075115"/>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BF3C6F11-DA79-B050-1D21-A61AF5364FBE}"/>
              </a:ext>
            </a:extLst>
          </p:cNvPr>
          <p:cNvPicPr>
            <a:picLocks noChangeAspect="1"/>
          </p:cNvPicPr>
          <p:nvPr/>
        </p:nvPicPr>
        <p:blipFill rotWithShape="1">
          <a:blip r:embed="rId5">
            <a:extLst>
              <a:ext uri="{28A0092B-C50C-407E-A947-70E740481C1C}">
                <a14:useLocalDpi xmlns:a14="http://schemas.microsoft.com/office/drawing/2010/main" val="0"/>
              </a:ext>
            </a:extLst>
          </a:blip>
          <a:srcRect l="-654" t="78322" r="44264" b="-650"/>
          <a:stretch/>
        </p:blipFill>
        <p:spPr>
          <a:xfrm>
            <a:off x="218973" y="150549"/>
            <a:ext cx="6001523" cy="481786"/>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7ADFDB47-A417-B0A1-9B0E-88AB51E441EF}"/>
              </a:ext>
            </a:extLst>
          </p:cNvPr>
          <p:cNvPicPr>
            <a:picLocks noChangeAspect="1"/>
          </p:cNvPicPr>
          <p:nvPr/>
        </p:nvPicPr>
        <p:blipFill rotWithShape="1">
          <a:blip r:embed="rId5">
            <a:extLst>
              <a:ext uri="{28A0092B-C50C-407E-A947-70E740481C1C}">
                <a14:useLocalDpi xmlns:a14="http://schemas.microsoft.com/office/drawing/2010/main" val="0"/>
              </a:ext>
            </a:extLst>
          </a:blip>
          <a:srcRect l="55692" t="78322" r="26520" b="-650"/>
          <a:stretch/>
        </p:blipFill>
        <p:spPr>
          <a:xfrm>
            <a:off x="218974" y="632335"/>
            <a:ext cx="1893162" cy="481786"/>
          </a:xfrm>
          <a:prstGeom prst="rect">
            <a:avLst/>
          </a:prstGeom>
        </p:spPr>
      </p:pic>
    </p:spTree>
    <p:extLst>
      <p:ext uri="{BB962C8B-B14F-4D97-AF65-F5344CB8AC3E}">
        <p14:creationId xmlns:p14="http://schemas.microsoft.com/office/powerpoint/2010/main" val="3921496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BB4DE2-DED0-CBB8-4536-1B082B3DB0C6}"/>
              </a:ext>
            </a:extLst>
          </p:cNvPr>
          <p:cNvSpPr>
            <a:spLocks noGrp="1"/>
          </p:cNvSpPr>
          <p:nvPr>
            <p:ph type="sldNum" sz="quarter" idx="12"/>
          </p:nvPr>
        </p:nvSpPr>
        <p:spPr/>
        <p:txBody>
          <a:bodyPr/>
          <a:lstStyle/>
          <a:p>
            <a:fld id="{414AA528-B3CD-46D6-BB22-FE3E7B7F0E42}" type="slidenum">
              <a:rPr lang="en-US" smtClean="0"/>
              <a:t>22</a:t>
            </a:fld>
            <a:endParaRPr lang="en-US"/>
          </a:p>
        </p:txBody>
      </p:sp>
      <p:pic>
        <p:nvPicPr>
          <p:cNvPr id="6" name="Picture 5" descr="A screenshot of a web page&#10;&#10;Description automatically generated">
            <a:extLst>
              <a:ext uri="{FF2B5EF4-FFF2-40B4-BE49-F238E27FC236}">
                <a16:creationId xmlns:a16="http://schemas.microsoft.com/office/drawing/2014/main" id="{427A1688-D152-BADF-4B12-8F28CDFD2BF2}"/>
              </a:ext>
            </a:extLst>
          </p:cNvPr>
          <p:cNvPicPr>
            <a:picLocks noChangeAspect="1"/>
          </p:cNvPicPr>
          <p:nvPr/>
        </p:nvPicPr>
        <p:blipFill rotWithShape="1">
          <a:blip r:embed="rId3">
            <a:extLst>
              <a:ext uri="{28A0092B-C50C-407E-A947-70E740481C1C}">
                <a14:useLocalDpi xmlns:a14="http://schemas.microsoft.com/office/drawing/2010/main" val="0"/>
              </a:ext>
            </a:extLst>
          </a:blip>
          <a:srcRect l="49203" t="6282" b="-578"/>
          <a:stretch/>
        </p:blipFill>
        <p:spPr>
          <a:xfrm>
            <a:off x="6481204" y="136524"/>
            <a:ext cx="5612058" cy="6721475"/>
          </a:xfrm>
          <a:prstGeom prst="rect">
            <a:avLst/>
          </a:prstGeom>
        </p:spPr>
      </p:pic>
      <p:pic>
        <p:nvPicPr>
          <p:cNvPr id="7" name="Picture 6" descr="A screenshot of a web page&#10;&#10;Description automatically generated">
            <a:extLst>
              <a:ext uri="{FF2B5EF4-FFF2-40B4-BE49-F238E27FC236}">
                <a16:creationId xmlns:a16="http://schemas.microsoft.com/office/drawing/2014/main" id="{4950A44B-F72E-EEB0-A396-D4249103F2BB}"/>
              </a:ext>
            </a:extLst>
          </p:cNvPr>
          <p:cNvPicPr>
            <a:picLocks noChangeAspect="1"/>
          </p:cNvPicPr>
          <p:nvPr/>
        </p:nvPicPr>
        <p:blipFill rotWithShape="1">
          <a:blip r:embed="rId3">
            <a:extLst>
              <a:ext uri="{28A0092B-C50C-407E-A947-70E740481C1C}">
                <a14:useLocalDpi xmlns:a14="http://schemas.microsoft.com/office/drawing/2010/main" val="0"/>
              </a:ext>
            </a:extLst>
          </a:blip>
          <a:srcRect l="-1" r="50014" b="46762"/>
          <a:stretch/>
        </p:blipFill>
        <p:spPr>
          <a:xfrm>
            <a:off x="276814" y="604787"/>
            <a:ext cx="6204390" cy="4263427"/>
          </a:xfrm>
          <a:prstGeom prst="rect">
            <a:avLst/>
          </a:prstGeom>
        </p:spPr>
      </p:pic>
    </p:spTree>
    <p:extLst>
      <p:ext uri="{BB962C8B-B14F-4D97-AF65-F5344CB8AC3E}">
        <p14:creationId xmlns:p14="http://schemas.microsoft.com/office/powerpoint/2010/main" val="3304324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1B4D33-53CB-8628-5ABD-6F1F92EAACA1}"/>
              </a:ext>
            </a:extLst>
          </p:cNvPr>
          <p:cNvSpPr>
            <a:spLocks noGrp="1"/>
          </p:cNvSpPr>
          <p:nvPr>
            <p:ph type="sldNum" sz="quarter" idx="12"/>
          </p:nvPr>
        </p:nvSpPr>
        <p:spPr/>
        <p:txBody>
          <a:bodyPr/>
          <a:lstStyle/>
          <a:p>
            <a:fld id="{414AA528-B3CD-46D6-BB22-FE3E7B7F0E42}" type="slidenum">
              <a:rPr lang="en-US" smtClean="0"/>
              <a:t>23</a:t>
            </a:fld>
            <a:endParaRPr lang="en-US"/>
          </a:p>
        </p:txBody>
      </p:sp>
      <p:pic>
        <p:nvPicPr>
          <p:cNvPr id="3" name="Picture 2" descr="A close-up of a text&#10;&#10;Description automatically generated">
            <a:extLst>
              <a:ext uri="{FF2B5EF4-FFF2-40B4-BE49-F238E27FC236}">
                <a16:creationId xmlns:a16="http://schemas.microsoft.com/office/drawing/2014/main" id="{CB36EBFD-B745-0545-704E-B5C3D24DB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18" y="264535"/>
            <a:ext cx="11451604" cy="1661087"/>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14A14735-8117-0259-926D-1E5F0D4974CF}"/>
              </a:ext>
            </a:extLst>
          </p:cNvPr>
          <p:cNvPicPr>
            <a:picLocks noChangeAspect="1"/>
          </p:cNvPicPr>
          <p:nvPr/>
        </p:nvPicPr>
        <p:blipFill rotWithShape="1">
          <a:blip r:embed="rId4">
            <a:extLst>
              <a:ext uri="{28A0092B-C50C-407E-A947-70E740481C1C}">
                <a14:useLocalDpi xmlns:a14="http://schemas.microsoft.com/office/drawing/2010/main" val="0"/>
              </a:ext>
            </a:extLst>
          </a:blip>
          <a:srcRect b="48595"/>
          <a:stretch/>
        </p:blipFill>
        <p:spPr>
          <a:xfrm>
            <a:off x="253518" y="2086159"/>
            <a:ext cx="5833214" cy="397979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5E09CC65-2792-E942-D18F-56F0EDA916CD}"/>
              </a:ext>
            </a:extLst>
          </p:cNvPr>
          <p:cNvPicPr>
            <a:picLocks noChangeAspect="1"/>
          </p:cNvPicPr>
          <p:nvPr/>
        </p:nvPicPr>
        <p:blipFill rotWithShape="1">
          <a:blip r:embed="rId4">
            <a:extLst>
              <a:ext uri="{28A0092B-C50C-407E-A947-70E740481C1C}">
                <a14:useLocalDpi xmlns:a14="http://schemas.microsoft.com/office/drawing/2010/main" val="0"/>
              </a:ext>
            </a:extLst>
          </a:blip>
          <a:srcRect t="51404" b="-26817"/>
          <a:stretch/>
        </p:blipFill>
        <p:spPr>
          <a:xfrm>
            <a:off x="6135153" y="2002326"/>
            <a:ext cx="5803329" cy="5808590"/>
          </a:xfrm>
          <a:prstGeom prst="rect">
            <a:avLst/>
          </a:prstGeom>
        </p:spPr>
      </p:pic>
    </p:spTree>
    <p:extLst>
      <p:ext uri="{BB962C8B-B14F-4D97-AF65-F5344CB8AC3E}">
        <p14:creationId xmlns:p14="http://schemas.microsoft.com/office/powerpoint/2010/main" val="868826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3B5A3D-329E-2445-29DD-F53A41927AFB}"/>
              </a:ext>
            </a:extLst>
          </p:cNvPr>
          <p:cNvSpPr>
            <a:spLocks noGrp="1"/>
          </p:cNvSpPr>
          <p:nvPr>
            <p:ph type="sldNum" sz="quarter" idx="12"/>
          </p:nvPr>
        </p:nvSpPr>
        <p:spPr/>
        <p:txBody>
          <a:bodyPr/>
          <a:lstStyle/>
          <a:p>
            <a:fld id="{414AA528-B3CD-46D6-BB22-FE3E7B7F0E42}" type="slidenum">
              <a:rPr lang="en-US" smtClean="0"/>
              <a:t>24</a:t>
            </a:fld>
            <a:endParaRPr lang="en-US"/>
          </a:p>
        </p:txBody>
      </p:sp>
      <p:pic>
        <p:nvPicPr>
          <p:cNvPr id="4" name="Picture 3" descr="A screenshot of a website&#10;&#10;Description automatically generated">
            <a:extLst>
              <a:ext uri="{FF2B5EF4-FFF2-40B4-BE49-F238E27FC236}">
                <a16:creationId xmlns:a16="http://schemas.microsoft.com/office/drawing/2014/main" id="{8EDC5847-BA73-4815-F5FE-82690899A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55" y="957806"/>
            <a:ext cx="11843489" cy="3905266"/>
          </a:xfrm>
          <a:prstGeom prst="rect">
            <a:avLst/>
          </a:prstGeom>
        </p:spPr>
      </p:pic>
    </p:spTree>
    <p:extLst>
      <p:ext uri="{BB962C8B-B14F-4D97-AF65-F5344CB8AC3E}">
        <p14:creationId xmlns:p14="http://schemas.microsoft.com/office/powerpoint/2010/main" val="2290148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774551-2732-B8D2-C54F-205BAD751F76}"/>
              </a:ext>
            </a:extLst>
          </p:cNvPr>
          <p:cNvSpPr>
            <a:spLocks noGrp="1"/>
          </p:cNvSpPr>
          <p:nvPr>
            <p:ph type="sldNum" sz="quarter" idx="12"/>
          </p:nvPr>
        </p:nvSpPr>
        <p:spPr/>
        <p:txBody>
          <a:bodyPr/>
          <a:lstStyle/>
          <a:p>
            <a:fld id="{414AA528-B3CD-46D6-BB22-FE3E7B7F0E42}" type="slidenum">
              <a:rPr lang="en-US" smtClean="0"/>
              <a:t>25</a:t>
            </a:fld>
            <a:endParaRPr lang="en-US" dirty="0"/>
          </a:p>
        </p:txBody>
      </p:sp>
      <p:pic>
        <p:nvPicPr>
          <p:cNvPr id="4" name="Picture 3" descr="A screenshot of a computer screen&#10;&#10;Description automatically generated">
            <a:extLst>
              <a:ext uri="{FF2B5EF4-FFF2-40B4-BE49-F238E27FC236}">
                <a16:creationId xmlns:a16="http://schemas.microsoft.com/office/drawing/2014/main" id="{3F381329-402B-255A-3121-85DE453275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29" y="594901"/>
            <a:ext cx="11752142" cy="4870257"/>
          </a:xfrm>
          <a:prstGeom prst="rect">
            <a:avLst/>
          </a:prstGeom>
        </p:spPr>
      </p:pic>
    </p:spTree>
    <p:extLst>
      <p:ext uri="{BB962C8B-B14F-4D97-AF65-F5344CB8AC3E}">
        <p14:creationId xmlns:p14="http://schemas.microsoft.com/office/powerpoint/2010/main" val="1368541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49AAB"/>
        </a:solidFill>
        <a:effectLst/>
      </p:bgPr>
    </p:bg>
    <p:spTree>
      <p:nvGrpSpPr>
        <p:cNvPr id="1" name="Shape 211"/>
        <p:cNvGrpSpPr/>
        <p:nvPr/>
      </p:nvGrpSpPr>
      <p:grpSpPr>
        <a:xfrm>
          <a:off x="0" y="0"/>
          <a:ext cx="0" cy="0"/>
          <a:chOff x="0" y="0"/>
          <a:chExt cx="0" cy="0"/>
        </a:xfrm>
      </p:grpSpPr>
      <p:sp>
        <p:nvSpPr>
          <p:cNvPr id="213" name="Google Shape;213;p31"/>
          <p:cNvSpPr txBox="1"/>
          <p:nvPr/>
        </p:nvSpPr>
        <p:spPr>
          <a:xfrm>
            <a:off x="442823" y="3565977"/>
            <a:ext cx="7158127" cy="2262138"/>
          </a:xfrm>
          <a:prstGeom prst="rect">
            <a:avLst/>
          </a:prstGeom>
          <a:noFill/>
          <a:ln>
            <a:noFill/>
          </a:ln>
        </p:spPr>
        <p:txBody>
          <a:bodyPr spcFirstLastPara="1" wrap="square" lIns="45713" tIns="22850" rIns="45713" bIns="22850" anchor="t" anchorCtr="0">
            <a:spAutoFit/>
          </a:bodyPr>
          <a:lstStyle/>
          <a:p>
            <a:pPr>
              <a:buClr>
                <a:srgbClr val="000000"/>
              </a:buClr>
              <a:buSzPts val="11500"/>
            </a:pPr>
            <a:r>
              <a:rPr lang="en-US" sz="7200" b="1" dirty="0">
                <a:solidFill>
                  <a:schemeClr val="bg1"/>
                </a:solidFill>
                <a:latin typeface="Century Gothic" panose="020B0502020202020204" pitchFamily="34" charset="0"/>
                <a:ea typeface="Poppins"/>
                <a:cs typeface="Arial" panose="020B0604020202020204" pitchFamily="34" charset="0"/>
                <a:sym typeface="Poppins"/>
              </a:rPr>
              <a:t>How Do I File My Taxes?</a:t>
            </a:r>
          </a:p>
        </p:txBody>
      </p:sp>
      <p:cxnSp>
        <p:nvCxnSpPr>
          <p:cNvPr id="217" name="Google Shape;217;p31"/>
          <p:cNvCxnSpPr>
            <a:cxnSpLocks/>
          </p:cNvCxnSpPr>
          <p:nvPr/>
        </p:nvCxnSpPr>
        <p:spPr>
          <a:xfrm>
            <a:off x="442823" y="6095674"/>
            <a:ext cx="11382554" cy="0"/>
          </a:xfrm>
          <a:prstGeom prst="straightConnector1">
            <a:avLst/>
          </a:prstGeom>
          <a:noFill/>
          <a:ln w="9525" cap="flat" cmpd="sng">
            <a:solidFill>
              <a:srgbClr val="FFC000"/>
            </a:solidFill>
            <a:prstDash val="solid"/>
            <a:round/>
            <a:headEnd type="none" w="sm" len="sm"/>
            <a:tailEnd type="none" w="sm" len="sm"/>
          </a:ln>
        </p:spPr>
      </p:cxnSp>
      <p:sp>
        <p:nvSpPr>
          <p:cNvPr id="2" name="Slide Number Placeholder 1">
            <a:extLst>
              <a:ext uri="{FF2B5EF4-FFF2-40B4-BE49-F238E27FC236}">
                <a16:creationId xmlns:a16="http://schemas.microsoft.com/office/drawing/2014/main" id="{040ADFEB-5959-9518-F635-831D66B1185C}"/>
              </a:ext>
            </a:extLst>
          </p:cNvPr>
          <p:cNvSpPr>
            <a:spLocks noGrp="1"/>
          </p:cNvSpPr>
          <p:nvPr>
            <p:ph type="sldNum" sz="quarter" idx="12"/>
          </p:nvPr>
        </p:nvSpPr>
        <p:spPr/>
        <p:txBody>
          <a:bodyPr/>
          <a:lstStyle/>
          <a:p>
            <a:fld id="{414AA528-B3CD-46D6-BB22-FE3E7B7F0E42}" type="slidenum">
              <a:rPr lang="en-US" smtClean="0"/>
              <a:t>26</a:t>
            </a:fld>
            <a:endParaRPr lang="en-US"/>
          </a:p>
        </p:txBody>
      </p:sp>
      <p:sp>
        <p:nvSpPr>
          <p:cNvPr id="4" name="Triangle 3">
            <a:extLst>
              <a:ext uri="{FF2B5EF4-FFF2-40B4-BE49-F238E27FC236}">
                <a16:creationId xmlns:a16="http://schemas.microsoft.com/office/drawing/2014/main" id="{D7E46C8F-2DD6-E365-36CE-8E24A260D95F}"/>
              </a:ext>
            </a:extLst>
          </p:cNvPr>
          <p:cNvSpPr/>
          <p:nvPr/>
        </p:nvSpPr>
        <p:spPr>
          <a:xfrm>
            <a:off x="10051675" y="1974106"/>
            <a:ext cx="1155089" cy="995765"/>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Triangle 4">
            <a:extLst>
              <a:ext uri="{FF2B5EF4-FFF2-40B4-BE49-F238E27FC236}">
                <a16:creationId xmlns:a16="http://schemas.microsoft.com/office/drawing/2014/main" id="{93167F7E-ED76-1F32-333A-F7ED3B8C22DF}"/>
              </a:ext>
            </a:extLst>
          </p:cNvPr>
          <p:cNvSpPr/>
          <p:nvPr/>
        </p:nvSpPr>
        <p:spPr>
          <a:xfrm rot="10800000">
            <a:off x="10642914" y="1981438"/>
            <a:ext cx="1155089" cy="99576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Triangle 5">
            <a:extLst>
              <a:ext uri="{FF2B5EF4-FFF2-40B4-BE49-F238E27FC236}">
                <a16:creationId xmlns:a16="http://schemas.microsoft.com/office/drawing/2014/main" id="{C2F01BF1-25B0-0699-75B4-9E4A22C397DF}"/>
              </a:ext>
            </a:extLst>
          </p:cNvPr>
          <p:cNvSpPr/>
          <p:nvPr/>
        </p:nvSpPr>
        <p:spPr>
          <a:xfrm rot="15546353">
            <a:off x="10232548" y="3877611"/>
            <a:ext cx="664568" cy="572903"/>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Triangle 6">
            <a:extLst>
              <a:ext uri="{FF2B5EF4-FFF2-40B4-BE49-F238E27FC236}">
                <a16:creationId xmlns:a16="http://schemas.microsoft.com/office/drawing/2014/main" id="{216753B9-0D6F-B268-69E4-574C3C0E7F09}"/>
              </a:ext>
            </a:extLst>
          </p:cNvPr>
          <p:cNvSpPr/>
          <p:nvPr/>
        </p:nvSpPr>
        <p:spPr>
          <a:xfrm rot="10800000">
            <a:off x="10908921" y="3352"/>
            <a:ext cx="1155089" cy="995765"/>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riangle 7">
            <a:extLst>
              <a:ext uri="{FF2B5EF4-FFF2-40B4-BE49-F238E27FC236}">
                <a16:creationId xmlns:a16="http://schemas.microsoft.com/office/drawing/2014/main" id="{2628C573-B206-1528-2D63-9739D4BEE8F1}"/>
              </a:ext>
            </a:extLst>
          </p:cNvPr>
          <p:cNvSpPr/>
          <p:nvPr/>
        </p:nvSpPr>
        <p:spPr>
          <a:xfrm rot="10800000">
            <a:off x="10642914" y="-1"/>
            <a:ext cx="1155089" cy="995765"/>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riangle 8">
            <a:extLst>
              <a:ext uri="{FF2B5EF4-FFF2-40B4-BE49-F238E27FC236}">
                <a16:creationId xmlns:a16="http://schemas.microsoft.com/office/drawing/2014/main" id="{7893D8E8-489C-4450-0323-2F46EC16B7E9}"/>
              </a:ext>
            </a:extLst>
          </p:cNvPr>
          <p:cNvSpPr/>
          <p:nvPr/>
        </p:nvSpPr>
        <p:spPr>
          <a:xfrm>
            <a:off x="9468835" y="984041"/>
            <a:ext cx="1155089" cy="995765"/>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riangle 9">
            <a:extLst>
              <a:ext uri="{FF2B5EF4-FFF2-40B4-BE49-F238E27FC236}">
                <a16:creationId xmlns:a16="http://schemas.microsoft.com/office/drawing/2014/main" id="{FA51F651-1EAB-AAE0-B3A0-72CE9A75EB09}"/>
              </a:ext>
            </a:extLst>
          </p:cNvPr>
          <p:cNvSpPr/>
          <p:nvPr/>
        </p:nvSpPr>
        <p:spPr>
          <a:xfrm>
            <a:off x="10642914" y="990743"/>
            <a:ext cx="1155089" cy="995765"/>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Triangle 10">
            <a:extLst>
              <a:ext uri="{FF2B5EF4-FFF2-40B4-BE49-F238E27FC236}">
                <a16:creationId xmlns:a16="http://schemas.microsoft.com/office/drawing/2014/main" id="{E59FA6F4-196E-8830-3C18-3BE5300B2CFB}"/>
              </a:ext>
            </a:extLst>
          </p:cNvPr>
          <p:cNvSpPr/>
          <p:nvPr/>
        </p:nvSpPr>
        <p:spPr>
          <a:xfrm rot="10800000">
            <a:off x="8896653" y="2983448"/>
            <a:ext cx="1155089" cy="995765"/>
          </a:xfrm>
          <a:prstGeom prs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C3A87A30-34DA-5824-DB0D-CFD05767EF65}"/>
              </a:ext>
            </a:extLst>
          </p:cNvPr>
          <p:cNvSpPr/>
          <p:nvPr/>
        </p:nvSpPr>
        <p:spPr>
          <a:xfrm rot="18841920">
            <a:off x="8356416" y="1671595"/>
            <a:ext cx="695577" cy="599633"/>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E9005124-B583-F3EB-22FC-5B41C38AEA5D}"/>
              </a:ext>
            </a:extLst>
          </p:cNvPr>
          <p:cNvSpPr/>
          <p:nvPr/>
        </p:nvSpPr>
        <p:spPr>
          <a:xfrm rot="9524835">
            <a:off x="8092605" y="4254206"/>
            <a:ext cx="695577" cy="599633"/>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13">
            <a:extLst>
              <a:ext uri="{FF2B5EF4-FFF2-40B4-BE49-F238E27FC236}">
                <a16:creationId xmlns:a16="http://schemas.microsoft.com/office/drawing/2014/main" id="{6C2B8B4D-D140-2A38-03AE-B16F9CBE7156}"/>
              </a:ext>
            </a:extLst>
          </p:cNvPr>
          <p:cNvSpPr/>
          <p:nvPr/>
        </p:nvSpPr>
        <p:spPr>
          <a:xfrm rot="8476608">
            <a:off x="9100109" y="4969985"/>
            <a:ext cx="418892" cy="361114"/>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14">
            <a:extLst>
              <a:ext uri="{FF2B5EF4-FFF2-40B4-BE49-F238E27FC236}">
                <a16:creationId xmlns:a16="http://schemas.microsoft.com/office/drawing/2014/main" id="{31184AD3-3228-8794-ED77-20D62CEB98CA}"/>
              </a:ext>
            </a:extLst>
          </p:cNvPr>
          <p:cNvSpPr/>
          <p:nvPr/>
        </p:nvSpPr>
        <p:spPr>
          <a:xfrm rot="5019913">
            <a:off x="10116106" y="4869338"/>
            <a:ext cx="359140" cy="30960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1936368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46;p11">
            <a:extLst>
              <a:ext uri="{FF2B5EF4-FFF2-40B4-BE49-F238E27FC236}">
                <a16:creationId xmlns:a16="http://schemas.microsoft.com/office/drawing/2014/main" id="{B36F3D29-55AB-EB4C-89C0-B855B63A3ED3}"/>
              </a:ext>
            </a:extLst>
          </p:cNvPr>
          <p:cNvSpPr txBox="1"/>
          <p:nvPr/>
        </p:nvSpPr>
        <p:spPr>
          <a:xfrm>
            <a:off x="1269442" y="3710502"/>
            <a:ext cx="2675116" cy="1061809"/>
          </a:xfrm>
          <a:prstGeom prst="rect">
            <a:avLst/>
          </a:prstGeom>
          <a:ln w="12700">
            <a:miter lim="400000"/>
          </a:ln>
          <a:extLst>
            <a:ext uri="{C572A759-6A51-4108-AA02-DFA0A04FC94B}">
              <ma14:wrappingTextBoxFlag xmlns="" xmlns:ma14="http://schemas.microsoft.com/office/mac/drawingml/2011/main" val="1"/>
            </a:ext>
          </a:extLst>
        </p:spPr>
        <p:txBody>
          <a:bodyPr wrap="square" lIns="22850" tIns="22850" rIns="22850" bIns="22850">
            <a:spAutoFit/>
          </a:bodyPr>
          <a:lstStyle>
            <a:lvl1pPr>
              <a:defRPr sz="2800">
                <a:solidFill>
                  <a:srgbClr val="1E496D"/>
                </a:solidFill>
                <a:latin typeface="Poppins Bold"/>
                <a:ea typeface="Poppins Bold"/>
                <a:cs typeface="Poppins Bold"/>
                <a:sym typeface="Poppins Bold"/>
              </a:defRPr>
            </a:lvl1pPr>
          </a:lstStyle>
          <a:p>
            <a:pPr algn="ctr"/>
            <a:r>
              <a:rPr lang="en-US" sz="2200" b="1" dirty="0">
                <a:solidFill>
                  <a:srgbClr val="549AAB"/>
                </a:solidFill>
                <a:latin typeface="Century Gothic" panose="020B0502020202020204" pitchFamily="34" charset="0"/>
                <a:cs typeface="Calibri" panose="020F0502020204030204" pitchFamily="34" charset="0"/>
              </a:rPr>
              <a:t>Self-File</a:t>
            </a:r>
          </a:p>
          <a:p>
            <a:pPr algn="ctr"/>
            <a:r>
              <a:rPr lang="en-US" sz="2200" b="1" i="1" dirty="0">
                <a:solidFill>
                  <a:schemeClr val="accent2"/>
                </a:solidFill>
                <a:latin typeface="Century Gothic" panose="020B0502020202020204" pitchFamily="34" charset="0"/>
                <a:cs typeface="Calibri" panose="020F0502020204030204" pitchFamily="34" charset="0"/>
              </a:rPr>
              <a:t>FREE if you use a free site</a:t>
            </a:r>
            <a:endParaRPr sz="2200" b="1" i="1" dirty="0">
              <a:solidFill>
                <a:schemeClr val="accent2"/>
              </a:solidFill>
              <a:latin typeface="Century Gothic" panose="020B0502020202020204" pitchFamily="34" charset="0"/>
              <a:cs typeface="Calibri" panose="020F0502020204030204" pitchFamily="34" charset="0"/>
            </a:endParaRPr>
          </a:p>
        </p:txBody>
      </p:sp>
      <p:sp>
        <p:nvSpPr>
          <p:cNvPr id="8" name="Google Shape;146;p11">
            <a:extLst>
              <a:ext uri="{FF2B5EF4-FFF2-40B4-BE49-F238E27FC236}">
                <a16:creationId xmlns:a16="http://schemas.microsoft.com/office/drawing/2014/main" id="{0097B00F-75A5-FF41-BD89-F678E50E798F}"/>
              </a:ext>
            </a:extLst>
          </p:cNvPr>
          <p:cNvSpPr txBox="1"/>
          <p:nvPr/>
        </p:nvSpPr>
        <p:spPr>
          <a:xfrm>
            <a:off x="4788541" y="3703924"/>
            <a:ext cx="2614911" cy="1738917"/>
          </a:xfrm>
          <a:prstGeom prst="rect">
            <a:avLst/>
          </a:prstGeom>
          <a:ln w="12700">
            <a:miter lim="400000"/>
          </a:ln>
          <a:extLst>
            <a:ext uri="{C572A759-6A51-4108-AA02-DFA0A04FC94B}">
              <ma14:wrappingTextBoxFlag xmlns="" xmlns:ma14="http://schemas.microsoft.com/office/mac/drawingml/2011/main" val="1"/>
            </a:ext>
          </a:extLst>
        </p:spPr>
        <p:txBody>
          <a:bodyPr wrap="square" lIns="22850" tIns="22850" rIns="22850" bIns="22850">
            <a:spAutoFit/>
          </a:bodyPr>
          <a:lstStyle>
            <a:lvl1pPr>
              <a:defRPr sz="2800">
                <a:solidFill>
                  <a:srgbClr val="1E496D"/>
                </a:solidFill>
                <a:latin typeface="Poppins Bold"/>
                <a:ea typeface="Poppins Bold"/>
                <a:cs typeface="Poppins Bold"/>
                <a:sym typeface="Poppins Bold"/>
              </a:defRPr>
            </a:lvl1pPr>
          </a:lstStyle>
          <a:p>
            <a:pPr algn="ctr"/>
            <a:r>
              <a:rPr lang="en-US" sz="2200" b="1" dirty="0">
                <a:solidFill>
                  <a:srgbClr val="549AAB"/>
                </a:solidFill>
                <a:latin typeface="Century Gothic" panose="020B0502020202020204" pitchFamily="34" charset="0"/>
                <a:cs typeface="Calibri" panose="020F0502020204030204" pitchFamily="34" charset="0"/>
              </a:rPr>
              <a:t>File with Assistance from an IRS-Certified Volunteer</a:t>
            </a:r>
          </a:p>
          <a:p>
            <a:pPr algn="ctr"/>
            <a:r>
              <a:rPr lang="en-US" sz="2200" b="1" i="1" dirty="0">
                <a:solidFill>
                  <a:schemeClr val="accent2"/>
                </a:solidFill>
                <a:latin typeface="Century Gothic" panose="020B0502020202020204" pitchFamily="34" charset="0"/>
                <a:cs typeface="Calibri" panose="020F0502020204030204" pitchFamily="34" charset="0"/>
              </a:rPr>
              <a:t>FREE</a:t>
            </a:r>
            <a:endParaRPr sz="2200" b="1" i="1" dirty="0">
              <a:solidFill>
                <a:schemeClr val="accent2"/>
              </a:solidFill>
              <a:latin typeface="Century Gothic" panose="020B0502020202020204" pitchFamily="34" charset="0"/>
              <a:cs typeface="Calibri" panose="020F0502020204030204" pitchFamily="34" charset="0"/>
            </a:endParaRPr>
          </a:p>
        </p:txBody>
      </p:sp>
      <p:sp>
        <p:nvSpPr>
          <p:cNvPr id="2" name="Triangle 4">
            <a:extLst>
              <a:ext uri="{FF2B5EF4-FFF2-40B4-BE49-F238E27FC236}">
                <a16:creationId xmlns:a16="http://schemas.microsoft.com/office/drawing/2014/main" id="{837E4E44-C87F-6889-5223-4C081410FA26}"/>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7">
            <a:extLst>
              <a:ext uri="{FF2B5EF4-FFF2-40B4-BE49-F238E27FC236}">
                <a16:creationId xmlns:a16="http://schemas.microsoft.com/office/drawing/2014/main" id="{74DD6FC7-E328-B939-6E11-AD45B2B60B8B}"/>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8">
            <a:extLst>
              <a:ext uri="{FF2B5EF4-FFF2-40B4-BE49-F238E27FC236}">
                <a16:creationId xmlns:a16="http://schemas.microsoft.com/office/drawing/2014/main" id="{77E8DFDA-18D0-ECFC-208B-48799EC08252}"/>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Triangle 9">
            <a:extLst>
              <a:ext uri="{FF2B5EF4-FFF2-40B4-BE49-F238E27FC236}">
                <a16:creationId xmlns:a16="http://schemas.microsoft.com/office/drawing/2014/main" id="{B1523CB0-9889-5F1B-6D4E-1D6C99B61830}"/>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riangle 10">
            <a:extLst>
              <a:ext uri="{FF2B5EF4-FFF2-40B4-BE49-F238E27FC236}">
                <a16:creationId xmlns:a16="http://schemas.microsoft.com/office/drawing/2014/main" id="{26E83D54-C1C8-28D5-D991-B377F91FA7FD}"/>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8" name="Triangle 11">
            <a:extLst>
              <a:ext uri="{FF2B5EF4-FFF2-40B4-BE49-F238E27FC236}">
                <a16:creationId xmlns:a16="http://schemas.microsoft.com/office/drawing/2014/main" id="{516B2C63-8A78-75A4-F1FA-5C08215706A6}"/>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Triangle 12">
            <a:extLst>
              <a:ext uri="{FF2B5EF4-FFF2-40B4-BE49-F238E27FC236}">
                <a16:creationId xmlns:a16="http://schemas.microsoft.com/office/drawing/2014/main" id="{944AC180-F08B-50AE-7EA1-66EFA65A777C}"/>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Triangle 13">
            <a:extLst>
              <a:ext uri="{FF2B5EF4-FFF2-40B4-BE49-F238E27FC236}">
                <a16:creationId xmlns:a16="http://schemas.microsoft.com/office/drawing/2014/main" id="{8C80577D-2BDD-E6E8-BF5F-575AD95488F2}"/>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Triangle 14">
            <a:extLst>
              <a:ext uri="{FF2B5EF4-FFF2-40B4-BE49-F238E27FC236}">
                <a16:creationId xmlns:a16="http://schemas.microsoft.com/office/drawing/2014/main" id="{ECFC3E1C-2E0C-ED8A-C454-F859F48A4F2D}"/>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5" name="Triangle 15">
            <a:extLst>
              <a:ext uri="{FF2B5EF4-FFF2-40B4-BE49-F238E27FC236}">
                <a16:creationId xmlns:a16="http://schemas.microsoft.com/office/drawing/2014/main" id="{CD62F07A-B7A5-A71F-5EC9-E50D90859D96}"/>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6" name="Triangle 16">
            <a:extLst>
              <a:ext uri="{FF2B5EF4-FFF2-40B4-BE49-F238E27FC236}">
                <a16:creationId xmlns:a16="http://schemas.microsoft.com/office/drawing/2014/main" id="{1C804F35-3B44-8456-0905-25A64D4D0293}"/>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7" name="Google Shape;33;p2">
            <a:extLst>
              <a:ext uri="{FF2B5EF4-FFF2-40B4-BE49-F238E27FC236}">
                <a16:creationId xmlns:a16="http://schemas.microsoft.com/office/drawing/2014/main" id="{6C605FDD-DBD7-B078-720D-D0A14AB838D8}"/>
              </a:ext>
            </a:extLst>
          </p:cNvPr>
          <p:cNvSpPr txBox="1"/>
          <p:nvPr/>
        </p:nvSpPr>
        <p:spPr>
          <a:xfrm>
            <a:off x="814202" y="743419"/>
            <a:ext cx="9482505" cy="538589"/>
          </a:xfrm>
          <a:prstGeom prst="rect">
            <a:avLst/>
          </a:prstGeom>
          <a:noFill/>
          <a:ln>
            <a:noFill/>
          </a:ln>
        </p:spPr>
        <p:txBody>
          <a:bodyPr spcFirstLastPara="1" wrap="square" lIns="45713" tIns="22850" rIns="45713" bIns="22850" anchor="t" anchorCtr="0">
            <a:spAutoFit/>
          </a:bodyPr>
          <a:lstStyle/>
          <a:p>
            <a:r>
              <a:rPr lang="en-US" sz="3200" b="1" dirty="0">
                <a:solidFill>
                  <a:srgbClr val="112F3D"/>
                </a:solidFill>
                <a:latin typeface="Century Gothic" panose="020B0502020202020204" pitchFamily="34" charset="0"/>
                <a:cs typeface="Arial" panose="020B0604020202020204" pitchFamily="34" charset="0"/>
                <a:sym typeface="Montserrat SemiBold"/>
              </a:rPr>
              <a:t>There are Three Main Ways to File Your Taxes</a:t>
            </a:r>
            <a:endParaRPr lang="en-US" sz="3200" b="1" dirty="0">
              <a:solidFill>
                <a:srgbClr val="112F3D"/>
              </a:solidFill>
              <a:latin typeface="Century Gothic" panose="020B0502020202020204" pitchFamily="34" charset="0"/>
              <a:cs typeface="Arial" panose="020B0604020202020204" pitchFamily="34" charset="0"/>
            </a:endParaRPr>
          </a:p>
        </p:txBody>
      </p:sp>
      <p:sp>
        <p:nvSpPr>
          <p:cNvPr id="32" name="Slide Number Placeholder 1">
            <a:extLst>
              <a:ext uri="{FF2B5EF4-FFF2-40B4-BE49-F238E27FC236}">
                <a16:creationId xmlns:a16="http://schemas.microsoft.com/office/drawing/2014/main" id="{044CBAE0-F3A7-5A5E-6FCC-1FBA29B46CE1}"/>
              </a:ext>
            </a:extLst>
          </p:cNvPr>
          <p:cNvSpPr>
            <a:spLocks noGrp="1"/>
          </p:cNvSpPr>
          <p:nvPr>
            <p:ph type="sldNum" sz="quarter" idx="12"/>
          </p:nvPr>
        </p:nvSpPr>
        <p:spPr>
          <a:xfrm>
            <a:off x="8610600" y="6356350"/>
            <a:ext cx="2743200" cy="365125"/>
          </a:xfrm>
        </p:spPr>
        <p:txBody>
          <a:bodyPr/>
          <a:lstStyle/>
          <a:p>
            <a:fld id="{414AA528-B3CD-46D6-BB22-FE3E7B7F0E42}" type="slidenum">
              <a:rPr lang="en-US" smtClean="0"/>
              <a:t>27</a:t>
            </a:fld>
            <a:endParaRPr lang="en-US"/>
          </a:p>
        </p:txBody>
      </p:sp>
      <p:pic>
        <p:nvPicPr>
          <p:cNvPr id="3" name="Graphic 2">
            <a:extLst>
              <a:ext uri="{FF2B5EF4-FFF2-40B4-BE49-F238E27FC236}">
                <a16:creationId xmlns:a16="http://schemas.microsoft.com/office/drawing/2014/main" id="{C0C3EDE3-069A-A86F-BF0A-91A58812DB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0735" y="1705220"/>
            <a:ext cx="2068949" cy="2068949"/>
          </a:xfrm>
          <a:prstGeom prst="rect">
            <a:avLst/>
          </a:prstGeom>
        </p:spPr>
      </p:pic>
      <p:pic>
        <p:nvPicPr>
          <p:cNvPr id="5" name="Graphic 4">
            <a:extLst>
              <a:ext uri="{FF2B5EF4-FFF2-40B4-BE49-F238E27FC236}">
                <a16:creationId xmlns:a16="http://schemas.microsoft.com/office/drawing/2014/main" id="{A960F8C8-1734-3368-9AB0-5152E2DE7F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1526" y="1836918"/>
            <a:ext cx="2068948" cy="2068948"/>
          </a:xfrm>
          <a:prstGeom prst="rect">
            <a:avLst/>
          </a:prstGeom>
        </p:spPr>
      </p:pic>
      <p:sp>
        <p:nvSpPr>
          <p:cNvPr id="9" name="Google Shape;146;p11">
            <a:extLst>
              <a:ext uri="{FF2B5EF4-FFF2-40B4-BE49-F238E27FC236}">
                <a16:creationId xmlns:a16="http://schemas.microsoft.com/office/drawing/2014/main" id="{E13BA0F1-17C5-A6E5-4761-5C45AD876E13}"/>
              </a:ext>
            </a:extLst>
          </p:cNvPr>
          <p:cNvSpPr txBox="1"/>
          <p:nvPr/>
        </p:nvSpPr>
        <p:spPr>
          <a:xfrm>
            <a:off x="8247435" y="3739047"/>
            <a:ext cx="2614911" cy="1400363"/>
          </a:xfrm>
          <a:prstGeom prst="rect">
            <a:avLst/>
          </a:prstGeom>
          <a:ln w="12700">
            <a:miter lim="400000"/>
          </a:ln>
          <a:extLst>
            <a:ext uri="{C572A759-6A51-4108-AA02-DFA0A04FC94B}">
              <ma14:wrappingTextBoxFlag xmlns="" xmlns:ma14="http://schemas.microsoft.com/office/mac/drawingml/2011/main" val="1"/>
            </a:ext>
          </a:extLst>
        </p:spPr>
        <p:txBody>
          <a:bodyPr wrap="square" lIns="22850" tIns="22850" rIns="22850" bIns="22850">
            <a:spAutoFit/>
          </a:bodyPr>
          <a:lstStyle>
            <a:lvl1pPr>
              <a:defRPr sz="2800">
                <a:solidFill>
                  <a:srgbClr val="1E496D"/>
                </a:solidFill>
                <a:latin typeface="Poppins Bold"/>
                <a:ea typeface="Poppins Bold"/>
                <a:cs typeface="Poppins Bold"/>
                <a:sym typeface="Poppins Bold"/>
              </a:defRPr>
            </a:lvl1pPr>
          </a:lstStyle>
          <a:p>
            <a:pPr algn="ctr"/>
            <a:r>
              <a:rPr lang="en-US" sz="2200" b="1" dirty="0">
                <a:solidFill>
                  <a:srgbClr val="549AAB"/>
                </a:solidFill>
                <a:latin typeface="Century Gothic" panose="020B0502020202020204" pitchFamily="34" charset="0"/>
                <a:cs typeface="Calibri" panose="020F0502020204030204" pitchFamily="34" charset="0"/>
              </a:rPr>
              <a:t>File with a Paid Preparer</a:t>
            </a:r>
          </a:p>
          <a:p>
            <a:pPr algn="ctr"/>
            <a:r>
              <a:rPr lang="en-US" sz="2200" b="1" i="1" dirty="0">
                <a:solidFill>
                  <a:schemeClr val="accent2"/>
                </a:solidFill>
                <a:latin typeface="Century Gothic" panose="020B0502020202020204" pitchFamily="34" charset="0"/>
                <a:cs typeface="Calibri" panose="020F0502020204030204" pitchFamily="34" charset="0"/>
              </a:rPr>
              <a:t>COSTS – not recommended</a:t>
            </a:r>
            <a:endParaRPr sz="2200" b="1" i="1" dirty="0">
              <a:solidFill>
                <a:schemeClr val="accent2"/>
              </a:solidFill>
              <a:latin typeface="Century Gothic" panose="020B0502020202020204" pitchFamily="34" charset="0"/>
              <a:cs typeface="Calibri" panose="020F0502020204030204" pitchFamily="34" charset="0"/>
            </a:endParaRPr>
          </a:p>
        </p:txBody>
      </p:sp>
      <p:pic>
        <p:nvPicPr>
          <p:cNvPr id="10" name="Graphic 9">
            <a:extLst>
              <a:ext uri="{FF2B5EF4-FFF2-40B4-BE49-F238E27FC236}">
                <a16:creationId xmlns:a16="http://schemas.microsoft.com/office/drawing/2014/main" id="{ACEE05D3-98B0-2D4F-4A5B-F4770E23F2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96487" y="1970467"/>
            <a:ext cx="1716153" cy="1716153"/>
          </a:xfrm>
          <a:prstGeom prst="rect">
            <a:avLst/>
          </a:prstGeom>
        </p:spPr>
      </p:pic>
    </p:spTree>
    <p:extLst>
      <p:ext uri="{BB962C8B-B14F-4D97-AF65-F5344CB8AC3E}">
        <p14:creationId xmlns:p14="http://schemas.microsoft.com/office/powerpoint/2010/main" val="3243183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a:extLst>
              <a:ext uri="{FF2B5EF4-FFF2-40B4-BE49-F238E27FC236}">
                <a16:creationId xmlns:a16="http://schemas.microsoft.com/office/drawing/2014/main" id="{03008454-C0AC-F7E2-CD89-9452B823EAF0}"/>
              </a:ext>
            </a:extLst>
          </p:cNvPr>
          <p:cNvSpPr/>
          <p:nvPr/>
        </p:nvSpPr>
        <p:spPr>
          <a:xfrm>
            <a:off x="903640" y="1772439"/>
            <a:ext cx="2294068" cy="2294068"/>
          </a:xfrm>
          <a:prstGeom prst="ellipse">
            <a:avLst/>
          </a:prstGeom>
          <a:solidFill>
            <a:srgbClr val="112F3D">
              <a:alpha val="848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9924B35-FD77-94A1-0818-29925CDA0829}"/>
              </a:ext>
            </a:extLst>
          </p:cNvPr>
          <p:cNvSpPr/>
          <p:nvPr/>
        </p:nvSpPr>
        <p:spPr>
          <a:xfrm>
            <a:off x="865910" y="1930783"/>
            <a:ext cx="2640597" cy="2640597"/>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6799E30-D784-FEA3-6EAD-154575E99901}"/>
              </a:ext>
            </a:extLst>
          </p:cNvPr>
          <p:cNvSpPr/>
          <p:nvPr/>
        </p:nvSpPr>
        <p:spPr>
          <a:xfrm>
            <a:off x="612807" y="2522227"/>
            <a:ext cx="2294068" cy="2294068"/>
          </a:xfrm>
          <a:prstGeom prst="ellipse">
            <a:avLst/>
          </a:prstGeom>
          <a:solidFill>
            <a:srgbClr val="549AAB">
              <a:alpha val="848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E70016D-6B93-7024-25F2-390D6B3A2E6B}"/>
              </a:ext>
            </a:extLst>
          </p:cNvPr>
          <p:cNvSpPr/>
          <p:nvPr/>
        </p:nvSpPr>
        <p:spPr>
          <a:xfrm>
            <a:off x="359703" y="1874541"/>
            <a:ext cx="2294068" cy="2294068"/>
          </a:xfrm>
          <a:prstGeom prst="ellipse">
            <a:avLst/>
          </a:prstGeom>
          <a:solidFill>
            <a:srgbClr val="D6EDF4">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33;p2">
            <a:extLst>
              <a:ext uri="{FF2B5EF4-FFF2-40B4-BE49-F238E27FC236}">
                <a16:creationId xmlns:a16="http://schemas.microsoft.com/office/drawing/2014/main" id="{8B7AF60A-1658-DD41-B88D-DC911A5CFDDA}"/>
              </a:ext>
            </a:extLst>
          </p:cNvPr>
          <p:cNvSpPr txBox="1"/>
          <p:nvPr/>
        </p:nvSpPr>
        <p:spPr>
          <a:xfrm>
            <a:off x="1671552" y="571253"/>
            <a:ext cx="9804240" cy="571931"/>
          </a:xfrm>
          <a:prstGeom prst="rect">
            <a:avLst/>
          </a:prstGeom>
          <a:noFill/>
          <a:ln>
            <a:noFill/>
          </a:ln>
        </p:spPr>
        <p:txBody>
          <a:bodyPr spcFirstLastPara="1" wrap="square" lIns="45713" tIns="22850" rIns="45713" bIns="22850" anchor="t" anchorCtr="0">
            <a:spAutoFit/>
          </a:bodyPr>
          <a:lstStyle/>
          <a:p>
            <a:pPr>
              <a:lnSpc>
                <a:spcPts val="4140"/>
              </a:lnSpc>
            </a:pPr>
            <a:r>
              <a:rPr lang="en-US" sz="3200" b="1" dirty="0">
                <a:solidFill>
                  <a:srgbClr val="112F3D"/>
                </a:solidFill>
                <a:latin typeface="Century Gothic" panose="020B0502020202020204" pitchFamily="34" charset="0"/>
                <a:cs typeface="Arial" panose="020B0604020202020204" pitchFamily="34" charset="0"/>
                <a:sym typeface="Montserrat SemiBold"/>
              </a:rPr>
              <a:t>Self-Filing</a:t>
            </a:r>
            <a:endParaRPr lang="en-US" sz="2400" b="1" i="1" dirty="0">
              <a:solidFill>
                <a:srgbClr val="549AAB"/>
              </a:solidFill>
              <a:latin typeface="Century Gothic" panose="020B0502020202020204" pitchFamily="34" charset="0"/>
              <a:cs typeface="Arial" panose="020B0604020202020204" pitchFamily="34" charset="0"/>
            </a:endParaRPr>
          </a:p>
        </p:txBody>
      </p:sp>
      <p:sp>
        <p:nvSpPr>
          <p:cNvPr id="14" name="Text Placeholder 8">
            <a:extLst>
              <a:ext uri="{FF2B5EF4-FFF2-40B4-BE49-F238E27FC236}">
                <a16:creationId xmlns:a16="http://schemas.microsoft.com/office/drawing/2014/main" id="{E9F77391-77F9-ED50-2B3E-DE63B864EDDD}"/>
              </a:ext>
            </a:extLst>
          </p:cNvPr>
          <p:cNvSpPr txBox="1">
            <a:spLocks/>
          </p:cNvSpPr>
          <p:nvPr/>
        </p:nvSpPr>
        <p:spPr>
          <a:xfrm>
            <a:off x="4050444" y="1563375"/>
            <a:ext cx="6656950" cy="4294987"/>
          </a:xfrm>
          <a:prstGeom prst="rect">
            <a:avLst/>
          </a:prstGeom>
        </p:spPr>
        <p:txBody>
          <a:bodyPr numCol="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Aft>
                <a:spcPts val="1200"/>
              </a:spcAft>
              <a:buFont typeface="Arial" panose="020B0604020202020204" pitchFamily="34" charset="0"/>
              <a:buChar char="•"/>
            </a:pPr>
            <a:r>
              <a:rPr lang="en-US" sz="2000" dirty="0">
                <a:solidFill>
                  <a:schemeClr val="tx2"/>
                </a:solidFill>
                <a:latin typeface="Century Gothic" panose="020B0502020202020204" pitchFamily="34" charset="0"/>
                <a:cs typeface="Calibri" panose="020F0502020204030204" pitchFamily="34" charset="0"/>
              </a:rPr>
              <a:t>This is the most common way to file for young adults. </a:t>
            </a:r>
          </a:p>
          <a:p>
            <a:pPr marL="342900" indent="-342900">
              <a:spcAft>
                <a:spcPts val="600"/>
              </a:spcAft>
              <a:buFont typeface="Arial" panose="020B0604020202020204" pitchFamily="34" charset="0"/>
              <a:buChar char="•"/>
            </a:pPr>
            <a:r>
              <a:rPr lang="en-US" sz="2000" dirty="0">
                <a:solidFill>
                  <a:schemeClr val="tx2"/>
                </a:solidFill>
                <a:latin typeface="Century Gothic" panose="020B0502020202020204" pitchFamily="34" charset="0"/>
                <a:cs typeface="Calibri" panose="020F0502020204030204" pitchFamily="34" charset="0"/>
              </a:rPr>
              <a:t>File for free at myfreetaxes.org </a:t>
            </a:r>
          </a:p>
          <a:p>
            <a:pPr marL="800100" lvl="1" indent="-342900">
              <a:spcAft>
                <a:spcPts val="1200"/>
              </a:spcAft>
              <a:buFont typeface="Arial" panose="020B0604020202020204" pitchFamily="34" charset="0"/>
              <a:buChar char="•"/>
            </a:pPr>
            <a:r>
              <a:rPr lang="en-US" sz="1800" b="1" dirty="0">
                <a:solidFill>
                  <a:schemeClr val="accent2"/>
                </a:solidFill>
                <a:latin typeface="Century Gothic" panose="020B0502020202020204" pitchFamily="34" charset="0"/>
                <a:cs typeface="Calibri" panose="020F0502020204030204" pitchFamily="34" charset="0"/>
              </a:rPr>
              <a:t>**JBAY will circulate an updated self-filing guide that walks you through this process screen by screen**</a:t>
            </a:r>
          </a:p>
          <a:p>
            <a:pPr marL="342900" indent="-342900">
              <a:spcAft>
                <a:spcPts val="1200"/>
              </a:spcAft>
              <a:buFont typeface="Arial" panose="020B0604020202020204" pitchFamily="34" charset="0"/>
              <a:buChar char="•"/>
            </a:pPr>
            <a:r>
              <a:rPr lang="en-US" sz="2000" dirty="0">
                <a:solidFill>
                  <a:schemeClr val="tx2"/>
                </a:solidFill>
                <a:latin typeface="Century Gothic" panose="020B0502020202020204" pitchFamily="34" charset="0"/>
                <a:cs typeface="Calibri" panose="020F0502020204030204" pitchFamily="34" charset="0"/>
              </a:rPr>
              <a:t>You can also self-file using Turbo Tax, etc. but unless you get the free version, you will pay for these programs.</a:t>
            </a:r>
          </a:p>
          <a:p>
            <a:pPr marL="342900" indent="-342900">
              <a:spcAft>
                <a:spcPts val="1200"/>
              </a:spcAft>
              <a:buFont typeface="Arial" panose="020B0604020202020204" pitchFamily="34" charset="0"/>
              <a:buChar char="•"/>
            </a:pPr>
            <a:r>
              <a:rPr lang="en-US" sz="2000" b="1" dirty="0">
                <a:solidFill>
                  <a:schemeClr val="accent2"/>
                </a:solidFill>
                <a:latin typeface="Century Gothic" panose="020B0502020202020204" pitchFamily="34" charset="0"/>
                <a:cs typeface="Calibri" panose="020F0502020204030204" pitchFamily="34" charset="0"/>
              </a:rPr>
              <a:t>Don’t miss the Foster Youth Tax Credit! </a:t>
            </a:r>
            <a:r>
              <a:rPr lang="en-US" sz="2000" dirty="0">
                <a:solidFill>
                  <a:schemeClr val="tx2"/>
                </a:solidFill>
                <a:latin typeface="Century Gothic" panose="020B0502020202020204" pitchFamily="34" charset="0"/>
                <a:cs typeface="Calibri" panose="020F0502020204030204" pitchFamily="34" charset="0"/>
              </a:rPr>
              <a:t>Make sure you select the correct boxes on their </a:t>
            </a:r>
            <a:r>
              <a:rPr lang="en-US" sz="2000" i="1" u="sng" dirty="0">
                <a:solidFill>
                  <a:schemeClr val="tx2"/>
                </a:solidFill>
                <a:latin typeface="Century Gothic" panose="020B0502020202020204" pitchFamily="34" charset="0"/>
                <a:cs typeface="Calibri" panose="020F0502020204030204" pitchFamily="34" charset="0"/>
              </a:rPr>
              <a:t>state</a:t>
            </a:r>
            <a:r>
              <a:rPr lang="en-US" sz="2000" dirty="0">
                <a:solidFill>
                  <a:schemeClr val="tx2"/>
                </a:solidFill>
                <a:latin typeface="Century Gothic" panose="020B0502020202020204" pitchFamily="34" charset="0"/>
                <a:cs typeface="Calibri" panose="020F0502020204030204" pitchFamily="34" charset="0"/>
              </a:rPr>
              <a:t> tax return to receive it. </a:t>
            </a:r>
          </a:p>
          <a:p>
            <a:pPr marL="342900" indent="-342900">
              <a:spcAft>
                <a:spcPts val="1200"/>
              </a:spcAft>
              <a:buFont typeface="Arial" panose="020B0604020202020204" pitchFamily="34" charset="0"/>
              <a:buChar char="•"/>
            </a:pPr>
            <a:endParaRPr lang="en-US" sz="1800" dirty="0">
              <a:solidFill>
                <a:schemeClr val="accent2"/>
              </a:solidFill>
              <a:latin typeface="Century Gothic" panose="020B0502020202020204" pitchFamily="34" charset="0"/>
              <a:cs typeface="Calibri" panose="020F0502020204030204" pitchFamily="34" charset="0"/>
            </a:endParaRPr>
          </a:p>
        </p:txBody>
      </p:sp>
      <p:sp>
        <p:nvSpPr>
          <p:cNvPr id="12" name="Slide Number Placeholder 1">
            <a:extLst>
              <a:ext uri="{FF2B5EF4-FFF2-40B4-BE49-F238E27FC236}">
                <a16:creationId xmlns:a16="http://schemas.microsoft.com/office/drawing/2014/main" id="{BC73A766-80E2-C5EB-2918-B83BE5118921}"/>
              </a:ext>
            </a:extLst>
          </p:cNvPr>
          <p:cNvSpPr>
            <a:spLocks noGrp="1"/>
          </p:cNvSpPr>
          <p:nvPr>
            <p:ph type="sldNum" sz="quarter" idx="12"/>
          </p:nvPr>
        </p:nvSpPr>
        <p:spPr>
          <a:xfrm>
            <a:off x="8610600" y="6356350"/>
            <a:ext cx="2743200" cy="365125"/>
          </a:xfrm>
        </p:spPr>
        <p:txBody>
          <a:bodyPr/>
          <a:lstStyle/>
          <a:p>
            <a:fld id="{414AA528-B3CD-46D6-BB22-FE3E7B7F0E42}" type="slidenum">
              <a:rPr lang="en-US" sz="1100" smtClean="0">
                <a:solidFill>
                  <a:schemeClr val="bg2">
                    <a:lumMod val="75000"/>
                  </a:schemeClr>
                </a:solidFill>
              </a:rPr>
              <a:t>28</a:t>
            </a:fld>
            <a:endParaRPr lang="en-US" dirty="0">
              <a:solidFill>
                <a:schemeClr val="bg2">
                  <a:lumMod val="75000"/>
                </a:schemeClr>
              </a:solidFill>
            </a:endParaRPr>
          </a:p>
        </p:txBody>
      </p:sp>
      <p:sp>
        <p:nvSpPr>
          <p:cNvPr id="16" name="Triangle 15">
            <a:extLst>
              <a:ext uri="{FF2B5EF4-FFF2-40B4-BE49-F238E27FC236}">
                <a16:creationId xmlns:a16="http://schemas.microsoft.com/office/drawing/2014/main" id="{92181E78-0270-B63E-428C-A1FBA188EA84}"/>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riangle 16">
            <a:extLst>
              <a:ext uri="{FF2B5EF4-FFF2-40B4-BE49-F238E27FC236}">
                <a16:creationId xmlns:a16="http://schemas.microsoft.com/office/drawing/2014/main" id="{A8A41550-0291-28DC-5DFF-8AB4B7E3F581}"/>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8" name="Triangle 17">
            <a:extLst>
              <a:ext uri="{FF2B5EF4-FFF2-40B4-BE49-F238E27FC236}">
                <a16:creationId xmlns:a16="http://schemas.microsoft.com/office/drawing/2014/main" id="{310B46B6-7FFB-5D33-FBC4-31B647AD0504}"/>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Triangle 18">
            <a:extLst>
              <a:ext uri="{FF2B5EF4-FFF2-40B4-BE49-F238E27FC236}">
                <a16:creationId xmlns:a16="http://schemas.microsoft.com/office/drawing/2014/main" id="{04FD5550-1F18-7025-DDD2-FC562D61E3CA}"/>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0" name="Triangle 19">
            <a:extLst>
              <a:ext uri="{FF2B5EF4-FFF2-40B4-BE49-F238E27FC236}">
                <a16:creationId xmlns:a16="http://schemas.microsoft.com/office/drawing/2014/main" id="{5B48CE6A-D3B5-9702-1E9A-7A4B313F2842}"/>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Triangle 20">
            <a:extLst>
              <a:ext uri="{FF2B5EF4-FFF2-40B4-BE49-F238E27FC236}">
                <a16:creationId xmlns:a16="http://schemas.microsoft.com/office/drawing/2014/main" id="{74856D5C-8955-82FA-CAD1-6A49C989731E}"/>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Triangle 21">
            <a:extLst>
              <a:ext uri="{FF2B5EF4-FFF2-40B4-BE49-F238E27FC236}">
                <a16:creationId xmlns:a16="http://schemas.microsoft.com/office/drawing/2014/main" id="{E8628E21-4FEE-73D2-36DF-9F6F2ECB777A}"/>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Triangle 22">
            <a:extLst>
              <a:ext uri="{FF2B5EF4-FFF2-40B4-BE49-F238E27FC236}">
                <a16:creationId xmlns:a16="http://schemas.microsoft.com/office/drawing/2014/main" id="{C898C6A4-E86E-05A9-6A79-403012B9EC20}"/>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Triangle 23">
            <a:extLst>
              <a:ext uri="{FF2B5EF4-FFF2-40B4-BE49-F238E27FC236}">
                <a16:creationId xmlns:a16="http://schemas.microsoft.com/office/drawing/2014/main" id="{5ECC8CA4-DF11-BA55-458E-DF3C8BCBC3AF}"/>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5" name="Triangle 24">
            <a:extLst>
              <a:ext uri="{FF2B5EF4-FFF2-40B4-BE49-F238E27FC236}">
                <a16:creationId xmlns:a16="http://schemas.microsoft.com/office/drawing/2014/main" id="{6AA48F86-3B37-B3D4-E1B0-AD5D2F3F3E20}"/>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6" name="Triangle 25">
            <a:extLst>
              <a:ext uri="{FF2B5EF4-FFF2-40B4-BE49-F238E27FC236}">
                <a16:creationId xmlns:a16="http://schemas.microsoft.com/office/drawing/2014/main" id="{907201F0-C789-CACB-FBC2-F4653C600CB4}"/>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3" name="Picture 2" descr="Busy office table">
            <a:extLst>
              <a:ext uri="{FF2B5EF4-FFF2-40B4-BE49-F238E27FC236}">
                <a16:creationId xmlns:a16="http://schemas.microsoft.com/office/drawing/2014/main" id="{73778E0C-B629-71F3-4954-80DF7A938269}"/>
              </a:ext>
            </a:extLst>
          </p:cNvPr>
          <p:cNvPicPr>
            <a:picLocks/>
          </p:cNvPicPr>
          <p:nvPr/>
        </p:nvPicPr>
        <p:blipFill rotWithShape="1">
          <a:blip r:embed="rId3">
            <a:extLst>
              <a:ext uri="{28A0092B-C50C-407E-A947-70E740481C1C}">
                <a14:useLocalDpi xmlns:a14="http://schemas.microsoft.com/office/drawing/2010/main" val="0"/>
              </a:ext>
            </a:extLst>
          </a:blip>
          <a:srcRect l="8736" t="103" r="24598" b="201"/>
          <a:stretch/>
        </p:blipFill>
        <p:spPr>
          <a:xfrm>
            <a:off x="612806" y="1893989"/>
            <a:ext cx="2640597" cy="2632594"/>
          </a:xfrm>
          <a:prstGeom prst="ellipse">
            <a:avLst/>
          </a:prstGeom>
        </p:spPr>
      </p:pic>
      <p:pic>
        <p:nvPicPr>
          <p:cNvPr id="4" name="Graphic 3">
            <a:extLst>
              <a:ext uri="{FF2B5EF4-FFF2-40B4-BE49-F238E27FC236}">
                <a16:creationId xmlns:a16="http://schemas.microsoft.com/office/drawing/2014/main" id="{76189DA9-367D-82F9-4F6B-DEEEAD338C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703" y="203124"/>
            <a:ext cx="1211341" cy="1211341"/>
          </a:xfrm>
          <a:prstGeom prst="rect">
            <a:avLst/>
          </a:prstGeom>
        </p:spPr>
      </p:pic>
    </p:spTree>
    <p:extLst>
      <p:ext uri="{BB962C8B-B14F-4D97-AF65-F5344CB8AC3E}">
        <p14:creationId xmlns:p14="http://schemas.microsoft.com/office/powerpoint/2010/main" val="2603945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3;p2">
            <a:extLst>
              <a:ext uri="{FF2B5EF4-FFF2-40B4-BE49-F238E27FC236}">
                <a16:creationId xmlns:a16="http://schemas.microsoft.com/office/drawing/2014/main" id="{8B7AF60A-1658-DD41-B88D-DC911A5CFDDA}"/>
              </a:ext>
            </a:extLst>
          </p:cNvPr>
          <p:cNvSpPr txBox="1"/>
          <p:nvPr/>
        </p:nvSpPr>
        <p:spPr>
          <a:xfrm>
            <a:off x="1590436" y="532536"/>
            <a:ext cx="9881573" cy="1097716"/>
          </a:xfrm>
          <a:prstGeom prst="rect">
            <a:avLst/>
          </a:prstGeom>
          <a:noFill/>
          <a:ln>
            <a:noFill/>
          </a:ln>
        </p:spPr>
        <p:txBody>
          <a:bodyPr spcFirstLastPara="1" wrap="square" lIns="45713" tIns="22850" rIns="45713" bIns="22850" anchor="t" anchorCtr="0">
            <a:spAutoFit/>
          </a:bodyPr>
          <a:lstStyle/>
          <a:p>
            <a:pPr>
              <a:lnSpc>
                <a:spcPts val="4140"/>
              </a:lnSpc>
            </a:pPr>
            <a:r>
              <a:rPr lang="en-US" sz="3200" b="1" dirty="0">
                <a:solidFill>
                  <a:srgbClr val="112F3D"/>
                </a:solidFill>
                <a:latin typeface="Century Gothic" panose="020B0502020202020204" pitchFamily="34" charset="0"/>
                <a:cs typeface="Arial" panose="020B0604020202020204" pitchFamily="34" charset="0"/>
                <a:sym typeface="Montserrat SemiBold"/>
              </a:rPr>
              <a:t>File With Assistance from an IRS-Certified Volunteer</a:t>
            </a:r>
            <a:endParaRPr lang="en-US" sz="2400" b="1" dirty="0">
              <a:solidFill>
                <a:srgbClr val="112F3D"/>
              </a:solidFill>
              <a:latin typeface="Century Gothic" panose="020B0502020202020204" pitchFamily="34" charset="0"/>
              <a:cs typeface="Arial" panose="020B0604020202020204" pitchFamily="34" charset="0"/>
            </a:endParaRPr>
          </a:p>
        </p:txBody>
      </p:sp>
      <p:sp>
        <p:nvSpPr>
          <p:cNvPr id="14" name="Text Placeholder 8">
            <a:extLst>
              <a:ext uri="{FF2B5EF4-FFF2-40B4-BE49-F238E27FC236}">
                <a16:creationId xmlns:a16="http://schemas.microsoft.com/office/drawing/2014/main" id="{E9F77391-77F9-ED50-2B3E-DE63B864EDDD}"/>
              </a:ext>
            </a:extLst>
          </p:cNvPr>
          <p:cNvSpPr txBox="1">
            <a:spLocks/>
          </p:cNvSpPr>
          <p:nvPr/>
        </p:nvSpPr>
        <p:spPr>
          <a:xfrm>
            <a:off x="2515588" y="1996440"/>
            <a:ext cx="8031268" cy="4306164"/>
          </a:xfrm>
          <a:prstGeom prst="rect">
            <a:avLst/>
          </a:prstGeom>
        </p:spPr>
        <p:txBody>
          <a:bodyPr numCol="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2400"/>
              </a:spcAft>
            </a:pPr>
            <a:r>
              <a:rPr lang="en-US" sz="2000" dirty="0">
                <a:solidFill>
                  <a:schemeClr val="tx2"/>
                </a:solidFill>
                <a:latin typeface="Century Gothic" panose="020B0502020202020204" pitchFamily="34" charset="0"/>
                <a:cs typeface="Calibri" panose="020F0502020204030204" pitchFamily="34" charset="0"/>
              </a:rPr>
              <a:t>Volunteer Income Tax Assistance (VITA) Sites offer </a:t>
            </a:r>
            <a:r>
              <a:rPr lang="en-US" sz="2000" b="1" dirty="0">
                <a:solidFill>
                  <a:schemeClr val="tx2"/>
                </a:solidFill>
                <a:latin typeface="Century Gothic" panose="020B0502020202020204" pitchFamily="34" charset="0"/>
                <a:cs typeface="Calibri" panose="020F0502020204030204" pitchFamily="34" charset="0"/>
              </a:rPr>
              <a:t>free, one-on-one</a:t>
            </a:r>
            <a:r>
              <a:rPr lang="en-US" sz="2000" dirty="0">
                <a:solidFill>
                  <a:schemeClr val="tx2"/>
                </a:solidFill>
                <a:latin typeface="Century Gothic" panose="020B0502020202020204" pitchFamily="34" charset="0"/>
                <a:cs typeface="Calibri" panose="020F0502020204030204" pitchFamily="34" charset="0"/>
              </a:rPr>
              <a:t> tax return preparation to people who earn $60K or less.</a:t>
            </a:r>
          </a:p>
          <a:p>
            <a:pPr>
              <a:spcAft>
                <a:spcPts val="2400"/>
              </a:spcAft>
            </a:pPr>
            <a:r>
              <a:rPr lang="en-US" sz="2000" dirty="0">
                <a:solidFill>
                  <a:schemeClr val="tx2"/>
                </a:solidFill>
                <a:latin typeface="Century Gothic" panose="020B0502020202020204" pitchFamily="34" charset="0"/>
                <a:cs typeface="Calibri" panose="020F0502020204030204" pitchFamily="34" charset="0"/>
              </a:rPr>
              <a:t>IRS-certified volunteers do the tax preparation.</a:t>
            </a:r>
          </a:p>
          <a:p>
            <a:pPr>
              <a:spcAft>
                <a:spcPts val="2400"/>
              </a:spcAft>
            </a:pPr>
            <a:r>
              <a:rPr lang="en-US" sz="2000" dirty="0">
                <a:solidFill>
                  <a:schemeClr val="tx2"/>
                </a:solidFill>
                <a:latin typeface="Century Gothic" panose="020B0502020202020204" pitchFamily="34" charset="0"/>
                <a:cs typeface="Calibri" panose="020F0502020204030204" pitchFamily="34" charset="0"/>
              </a:rPr>
              <a:t>There are not enough VITA sites to serve all eligible individuals (not even close). There are “VITA deserts” in some regions of the state. </a:t>
            </a:r>
          </a:p>
          <a:p>
            <a:pPr>
              <a:spcAft>
                <a:spcPts val="2400"/>
              </a:spcAft>
            </a:pPr>
            <a:r>
              <a:rPr lang="en-US" sz="2000" i="1" dirty="0">
                <a:solidFill>
                  <a:schemeClr val="tx2"/>
                </a:solidFill>
                <a:latin typeface="Century Gothic" panose="020B0502020202020204" pitchFamily="34" charset="0"/>
                <a:cs typeface="Calibri" panose="020F0502020204030204" pitchFamily="34" charset="0"/>
              </a:rPr>
              <a:t>Some</a:t>
            </a:r>
            <a:r>
              <a:rPr lang="en-US" sz="2000" dirty="0">
                <a:solidFill>
                  <a:schemeClr val="tx2"/>
                </a:solidFill>
                <a:latin typeface="Century Gothic" panose="020B0502020202020204" pitchFamily="34" charset="0"/>
                <a:cs typeface="Calibri" panose="020F0502020204030204" pitchFamily="34" charset="0"/>
              </a:rPr>
              <a:t> VITA sites offer remote assistance. </a:t>
            </a:r>
          </a:p>
          <a:p>
            <a:pPr>
              <a:spcAft>
                <a:spcPts val="2400"/>
              </a:spcAft>
            </a:pPr>
            <a:r>
              <a:rPr lang="en-US" sz="2000" dirty="0">
                <a:solidFill>
                  <a:schemeClr val="tx2"/>
                </a:solidFill>
                <a:latin typeface="Century Gothic" panose="020B0502020202020204" pitchFamily="34" charset="0"/>
                <a:cs typeface="Calibri" panose="020F0502020204030204" pitchFamily="34" charset="0"/>
              </a:rPr>
              <a:t>Locate a VITA site for foster youth or a general VITA site using this roster: </a:t>
            </a:r>
            <a:r>
              <a:rPr lang="en-US" sz="2000" dirty="0">
                <a:solidFill>
                  <a:srgbClr val="112F3D"/>
                </a:solidFill>
                <a:latin typeface="Century Gothic" panose="020B0502020202020204" pitchFamily="34" charset="0"/>
                <a:cs typeface="Calibri" panose="020F0502020204030204" pitchFamily="34" charset="0"/>
                <a:hlinkClick r:id="rId3"/>
              </a:rPr>
              <a:t>https://jbay.org/resources/fy-vita-sites/</a:t>
            </a:r>
            <a:r>
              <a:rPr lang="en-US" sz="2000" dirty="0">
                <a:solidFill>
                  <a:srgbClr val="112F3D"/>
                </a:solidFill>
                <a:latin typeface="Century Gothic" panose="020B0502020202020204" pitchFamily="34" charset="0"/>
                <a:cs typeface="Calibri" panose="020F0502020204030204" pitchFamily="34" charset="0"/>
              </a:rPr>
              <a:t>. If you use a general site make sure you bring info with you about the FYTC.  </a:t>
            </a:r>
            <a:endParaRPr lang="en-US" sz="2000" dirty="0">
              <a:solidFill>
                <a:schemeClr val="tx2"/>
              </a:solidFill>
              <a:latin typeface="Century Gothic" panose="020B0502020202020204" pitchFamily="34" charset="0"/>
              <a:cs typeface="Calibri" panose="020F0502020204030204" pitchFamily="34" charset="0"/>
            </a:endParaRPr>
          </a:p>
        </p:txBody>
      </p:sp>
      <p:sp>
        <p:nvSpPr>
          <p:cNvPr id="12" name="Slide Number Placeholder 1">
            <a:extLst>
              <a:ext uri="{FF2B5EF4-FFF2-40B4-BE49-F238E27FC236}">
                <a16:creationId xmlns:a16="http://schemas.microsoft.com/office/drawing/2014/main" id="{BC73A766-80E2-C5EB-2918-B83BE5118921}"/>
              </a:ext>
            </a:extLst>
          </p:cNvPr>
          <p:cNvSpPr>
            <a:spLocks noGrp="1"/>
          </p:cNvSpPr>
          <p:nvPr>
            <p:ph type="sldNum" sz="quarter" idx="12"/>
          </p:nvPr>
        </p:nvSpPr>
        <p:spPr>
          <a:xfrm>
            <a:off x="8610600" y="6356350"/>
            <a:ext cx="2743200" cy="365125"/>
          </a:xfrm>
        </p:spPr>
        <p:txBody>
          <a:bodyPr/>
          <a:lstStyle/>
          <a:p>
            <a:fld id="{414AA528-B3CD-46D6-BB22-FE3E7B7F0E42}" type="slidenum">
              <a:rPr lang="en-US" sz="1100" smtClean="0">
                <a:solidFill>
                  <a:schemeClr val="bg2">
                    <a:lumMod val="75000"/>
                  </a:schemeClr>
                </a:solidFill>
              </a:rPr>
              <a:t>29</a:t>
            </a:fld>
            <a:endParaRPr lang="en-US" dirty="0">
              <a:solidFill>
                <a:schemeClr val="bg2">
                  <a:lumMod val="75000"/>
                </a:schemeClr>
              </a:solidFill>
            </a:endParaRPr>
          </a:p>
        </p:txBody>
      </p:sp>
      <p:sp>
        <p:nvSpPr>
          <p:cNvPr id="16" name="Triangle 15">
            <a:extLst>
              <a:ext uri="{FF2B5EF4-FFF2-40B4-BE49-F238E27FC236}">
                <a16:creationId xmlns:a16="http://schemas.microsoft.com/office/drawing/2014/main" id="{92181E78-0270-B63E-428C-A1FBA188EA84}"/>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riangle 16">
            <a:extLst>
              <a:ext uri="{FF2B5EF4-FFF2-40B4-BE49-F238E27FC236}">
                <a16:creationId xmlns:a16="http://schemas.microsoft.com/office/drawing/2014/main" id="{A8A41550-0291-28DC-5DFF-8AB4B7E3F581}"/>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8" name="Triangle 17">
            <a:extLst>
              <a:ext uri="{FF2B5EF4-FFF2-40B4-BE49-F238E27FC236}">
                <a16:creationId xmlns:a16="http://schemas.microsoft.com/office/drawing/2014/main" id="{310B46B6-7FFB-5D33-FBC4-31B647AD0504}"/>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Triangle 18">
            <a:extLst>
              <a:ext uri="{FF2B5EF4-FFF2-40B4-BE49-F238E27FC236}">
                <a16:creationId xmlns:a16="http://schemas.microsoft.com/office/drawing/2014/main" id="{04FD5550-1F18-7025-DDD2-FC562D61E3CA}"/>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0" name="Triangle 19">
            <a:extLst>
              <a:ext uri="{FF2B5EF4-FFF2-40B4-BE49-F238E27FC236}">
                <a16:creationId xmlns:a16="http://schemas.microsoft.com/office/drawing/2014/main" id="{5B48CE6A-D3B5-9702-1E9A-7A4B313F2842}"/>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Triangle 20">
            <a:extLst>
              <a:ext uri="{FF2B5EF4-FFF2-40B4-BE49-F238E27FC236}">
                <a16:creationId xmlns:a16="http://schemas.microsoft.com/office/drawing/2014/main" id="{74856D5C-8955-82FA-CAD1-6A49C989731E}"/>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Triangle 21">
            <a:extLst>
              <a:ext uri="{FF2B5EF4-FFF2-40B4-BE49-F238E27FC236}">
                <a16:creationId xmlns:a16="http://schemas.microsoft.com/office/drawing/2014/main" id="{E8628E21-4FEE-73D2-36DF-9F6F2ECB777A}"/>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Triangle 22">
            <a:extLst>
              <a:ext uri="{FF2B5EF4-FFF2-40B4-BE49-F238E27FC236}">
                <a16:creationId xmlns:a16="http://schemas.microsoft.com/office/drawing/2014/main" id="{C898C6A4-E86E-05A9-6A79-403012B9EC20}"/>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Triangle 23">
            <a:extLst>
              <a:ext uri="{FF2B5EF4-FFF2-40B4-BE49-F238E27FC236}">
                <a16:creationId xmlns:a16="http://schemas.microsoft.com/office/drawing/2014/main" id="{5ECC8CA4-DF11-BA55-458E-DF3C8BCBC3AF}"/>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5" name="Triangle 24">
            <a:extLst>
              <a:ext uri="{FF2B5EF4-FFF2-40B4-BE49-F238E27FC236}">
                <a16:creationId xmlns:a16="http://schemas.microsoft.com/office/drawing/2014/main" id="{6AA48F86-3B37-B3D4-E1B0-AD5D2F3F3E20}"/>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6" name="Triangle 25">
            <a:extLst>
              <a:ext uri="{FF2B5EF4-FFF2-40B4-BE49-F238E27FC236}">
                <a16:creationId xmlns:a16="http://schemas.microsoft.com/office/drawing/2014/main" id="{907201F0-C789-CACB-FBC2-F4653C600CB4}"/>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3" name="Graphic 2">
            <a:extLst>
              <a:ext uri="{FF2B5EF4-FFF2-40B4-BE49-F238E27FC236}">
                <a16:creationId xmlns:a16="http://schemas.microsoft.com/office/drawing/2014/main" id="{7480A68E-8C29-C97D-ED2D-1E52485D3B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2074" y="115452"/>
            <a:ext cx="1313101" cy="1313101"/>
          </a:xfrm>
          <a:prstGeom prst="rect">
            <a:avLst/>
          </a:prstGeom>
        </p:spPr>
      </p:pic>
      <p:pic>
        <p:nvPicPr>
          <p:cNvPr id="5" name="Picture 4" descr="A blue and white logo&#10;&#10;Description automatically generated">
            <a:extLst>
              <a:ext uri="{FF2B5EF4-FFF2-40B4-BE49-F238E27FC236}">
                <a16:creationId xmlns:a16="http://schemas.microsoft.com/office/drawing/2014/main" id="{D2E54B26-B248-5623-147A-0627A5E7ECF8}"/>
              </a:ext>
            </a:extLst>
          </p:cNvPr>
          <p:cNvPicPr>
            <a:picLocks noChangeAspect="1"/>
          </p:cNvPicPr>
          <p:nvPr/>
        </p:nvPicPr>
        <p:blipFill rotWithShape="1">
          <a:blip r:embed="rId6">
            <a:extLst>
              <a:ext uri="{28A0092B-C50C-407E-A947-70E740481C1C}">
                <a14:useLocalDpi xmlns:a14="http://schemas.microsoft.com/office/drawing/2010/main" val="0"/>
              </a:ext>
            </a:extLst>
          </a:blip>
          <a:srcRect l="8293" r="11873"/>
          <a:stretch/>
        </p:blipFill>
        <p:spPr>
          <a:xfrm>
            <a:off x="1227062" y="2847147"/>
            <a:ext cx="942974" cy="558829"/>
          </a:xfrm>
          <a:prstGeom prst="rect">
            <a:avLst/>
          </a:prstGeom>
        </p:spPr>
      </p:pic>
      <p:pic>
        <p:nvPicPr>
          <p:cNvPr id="8" name="Graphic 7">
            <a:extLst>
              <a:ext uri="{FF2B5EF4-FFF2-40B4-BE49-F238E27FC236}">
                <a16:creationId xmlns:a16="http://schemas.microsoft.com/office/drawing/2014/main" id="{ADCA1096-6174-F3C5-8709-2DB4135B4F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27063" y="1875134"/>
            <a:ext cx="943478" cy="943478"/>
          </a:xfrm>
          <a:prstGeom prst="rect">
            <a:avLst/>
          </a:prstGeom>
        </p:spPr>
      </p:pic>
      <p:pic>
        <p:nvPicPr>
          <p:cNvPr id="9" name="Graphic 8">
            <a:extLst>
              <a:ext uri="{FF2B5EF4-FFF2-40B4-BE49-F238E27FC236}">
                <a16:creationId xmlns:a16="http://schemas.microsoft.com/office/drawing/2014/main" id="{EDBF7E58-6D5D-E77B-DC1F-BB31D91AB8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92984" y="3452025"/>
            <a:ext cx="1011129" cy="1011129"/>
          </a:xfrm>
          <a:prstGeom prst="rect">
            <a:avLst/>
          </a:prstGeom>
        </p:spPr>
      </p:pic>
      <p:pic>
        <p:nvPicPr>
          <p:cNvPr id="11" name="Graphic 10">
            <a:extLst>
              <a:ext uri="{FF2B5EF4-FFF2-40B4-BE49-F238E27FC236}">
                <a16:creationId xmlns:a16="http://schemas.microsoft.com/office/drawing/2014/main" id="{2BF4B915-F27E-DDCA-A681-8FC3DE52A61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5517" y="4401539"/>
            <a:ext cx="846062" cy="846062"/>
          </a:xfrm>
          <a:prstGeom prst="rect">
            <a:avLst/>
          </a:prstGeom>
        </p:spPr>
      </p:pic>
      <p:pic>
        <p:nvPicPr>
          <p:cNvPr id="2" name="Graphic 1">
            <a:extLst>
              <a:ext uri="{FF2B5EF4-FFF2-40B4-BE49-F238E27FC236}">
                <a16:creationId xmlns:a16="http://schemas.microsoft.com/office/drawing/2014/main" id="{E0741B21-470C-EA02-422C-7F87E26880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5679" y="5353090"/>
            <a:ext cx="949514" cy="949514"/>
          </a:xfrm>
          <a:prstGeom prst="rect">
            <a:avLst/>
          </a:prstGeom>
        </p:spPr>
      </p:pic>
    </p:spTree>
    <p:extLst>
      <p:ext uri="{BB962C8B-B14F-4D97-AF65-F5344CB8AC3E}">
        <p14:creationId xmlns:p14="http://schemas.microsoft.com/office/powerpoint/2010/main" val="1212037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49AAB"/>
        </a:solidFill>
        <a:effectLst/>
      </p:bgPr>
    </p:bg>
    <p:spTree>
      <p:nvGrpSpPr>
        <p:cNvPr id="1" name="Shape 211"/>
        <p:cNvGrpSpPr/>
        <p:nvPr/>
      </p:nvGrpSpPr>
      <p:grpSpPr>
        <a:xfrm>
          <a:off x="0" y="0"/>
          <a:ext cx="0" cy="0"/>
          <a:chOff x="0" y="0"/>
          <a:chExt cx="0" cy="0"/>
        </a:xfrm>
      </p:grpSpPr>
      <p:sp>
        <p:nvSpPr>
          <p:cNvPr id="213" name="Google Shape;213;p31"/>
          <p:cNvSpPr txBox="1"/>
          <p:nvPr/>
        </p:nvSpPr>
        <p:spPr>
          <a:xfrm>
            <a:off x="442823" y="2994473"/>
            <a:ext cx="8054282" cy="2877691"/>
          </a:xfrm>
          <a:prstGeom prst="rect">
            <a:avLst/>
          </a:prstGeom>
          <a:noFill/>
          <a:ln>
            <a:noFill/>
          </a:ln>
        </p:spPr>
        <p:txBody>
          <a:bodyPr spcFirstLastPara="1" wrap="square" lIns="45713" tIns="22850" rIns="45713" bIns="22850" anchor="t" anchorCtr="0">
            <a:spAutoFit/>
          </a:bodyPr>
          <a:lstStyle/>
          <a:p>
            <a:pPr>
              <a:buClr>
                <a:srgbClr val="000000"/>
              </a:buClr>
              <a:buSzPts val="11500"/>
            </a:pPr>
            <a:r>
              <a:rPr lang="en-US" sz="7200" b="1" dirty="0">
                <a:solidFill>
                  <a:schemeClr val="bg1"/>
                </a:solidFill>
                <a:latin typeface="Century Gothic" panose="020B0502020202020204" pitchFamily="34" charset="0"/>
                <a:ea typeface="Poppins"/>
                <a:cs typeface="Arial" panose="020B0604020202020204" pitchFamily="34" charset="0"/>
                <a:sym typeface="Poppins"/>
              </a:rPr>
              <a:t>Introductions &amp; Ice Breaker</a:t>
            </a:r>
          </a:p>
          <a:p>
            <a:pPr>
              <a:buClr>
                <a:srgbClr val="000000"/>
              </a:buClr>
              <a:buSzPts val="11500"/>
            </a:pPr>
            <a:r>
              <a:rPr lang="en-US" sz="4000" b="1" dirty="0">
                <a:solidFill>
                  <a:schemeClr val="accent4"/>
                </a:solidFill>
                <a:latin typeface="Century Gothic" panose="020B0502020202020204" pitchFamily="34" charset="0"/>
                <a:ea typeface="Poppins"/>
                <a:cs typeface="Arial" panose="020B0604020202020204" pitchFamily="34" charset="0"/>
                <a:sym typeface="Poppins"/>
              </a:rPr>
              <a:t>Have You Ever Filed Your Taxes?</a:t>
            </a:r>
            <a:endParaRPr sz="4000" b="1" dirty="0">
              <a:solidFill>
                <a:schemeClr val="accent4"/>
              </a:solidFill>
              <a:latin typeface="Century Gothic" panose="020B0502020202020204" pitchFamily="34" charset="0"/>
              <a:ea typeface="Poppins"/>
              <a:cs typeface="Arial" panose="020B0604020202020204" pitchFamily="34" charset="0"/>
              <a:sym typeface="Poppins"/>
            </a:endParaRPr>
          </a:p>
        </p:txBody>
      </p:sp>
      <p:cxnSp>
        <p:nvCxnSpPr>
          <p:cNvPr id="217" name="Google Shape;217;p31"/>
          <p:cNvCxnSpPr>
            <a:cxnSpLocks/>
          </p:cNvCxnSpPr>
          <p:nvPr/>
        </p:nvCxnSpPr>
        <p:spPr>
          <a:xfrm>
            <a:off x="442823" y="6095674"/>
            <a:ext cx="11382554" cy="0"/>
          </a:xfrm>
          <a:prstGeom prst="straightConnector1">
            <a:avLst/>
          </a:prstGeom>
          <a:noFill/>
          <a:ln w="9525" cap="flat" cmpd="sng">
            <a:solidFill>
              <a:srgbClr val="FFC000"/>
            </a:solidFill>
            <a:prstDash val="solid"/>
            <a:round/>
            <a:headEnd type="none" w="sm" len="sm"/>
            <a:tailEnd type="none" w="sm" len="sm"/>
          </a:ln>
        </p:spPr>
      </p:cxnSp>
      <p:sp>
        <p:nvSpPr>
          <p:cNvPr id="2" name="Slide Number Placeholder 1">
            <a:extLst>
              <a:ext uri="{FF2B5EF4-FFF2-40B4-BE49-F238E27FC236}">
                <a16:creationId xmlns:a16="http://schemas.microsoft.com/office/drawing/2014/main" id="{040ADFEB-5959-9518-F635-831D66B1185C}"/>
              </a:ext>
            </a:extLst>
          </p:cNvPr>
          <p:cNvSpPr>
            <a:spLocks noGrp="1"/>
          </p:cNvSpPr>
          <p:nvPr>
            <p:ph type="sldNum" sz="quarter" idx="12"/>
          </p:nvPr>
        </p:nvSpPr>
        <p:spPr/>
        <p:txBody>
          <a:bodyPr/>
          <a:lstStyle/>
          <a:p>
            <a:fld id="{414AA528-B3CD-46D6-BB22-FE3E7B7F0E42}" type="slidenum">
              <a:rPr lang="en-US" smtClean="0"/>
              <a:t>3</a:t>
            </a:fld>
            <a:endParaRPr lang="en-US"/>
          </a:p>
        </p:txBody>
      </p:sp>
      <p:sp>
        <p:nvSpPr>
          <p:cNvPr id="4" name="Triangle 3">
            <a:extLst>
              <a:ext uri="{FF2B5EF4-FFF2-40B4-BE49-F238E27FC236}">
                <a16:creationId xmlns:a16="http://schemas.microsoft.com/office/drawing/2014/main" id="{D7E46C8F-2DD6-E365-36CE-8E24A260D95F}"/>
              </a:ext>
            </a:extLst>
          </p:cNvPr>
          <p:cNvSpPr/>
          <p:nvPr/>
        </p:nvSpPr>
        <p:spPr>
          <a:xfrm>
            <a:off x="10051675" y="1974106"/>
            <a:ext cx="1155089" cy="995765"/>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Triangle 4">
            <a:extLst>
              <a:ext uri="{FF2B5EF4-FFF2-40B4-BE49-F238E27FC236}">
                <a16:creationId xmlns:a16="http://schemas.microsoft.com/office/drawing/2014/main" id="{93167F7E-ED76-1F32-333A-F7ED3B8C22DF}"/>
              </a:ext>
            </a:extLst>
          </p:cNvPr>
          <p:cNvSpPr/>
          <p:nvPr/>
        </p:nvSpPr>
        <p:spPr>
          <a:xfrm rot="10800000">
            <a:off x="10642914" y="1981438"/>
            <a:ext cx="1155089" cy="99576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Triangle 5">
            <a:extLst>
              <a:ext uri="{FF2B5EF4-FFF2-40B4-BE49-F238E27FC236}">
                <a16:creationId xmlns:a16="http://schemas.microsoft.com/office/drawing/2014/main" id="{C2F01BF1-25B0-0699-75B4-9E4A22C397DF}"/>
              </a:ext>
            </a:extLst>
          </p:cNvPr>
          <p:cNvSpPr/>
          <p:nvPr/>
        </p:nvSpPr>
        <p:spPr>
          <a:xfrm rot="15546353">
            <a:off x="10232548" y="3877611"/>
            <a:ext cx="664568" cy="572903"/>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Triangle 6">
            <a:extLst>
              <a:ext uri="{FF2B5EF4-FFF2-40B4-BE49-F238E27FC236}">
                <a16:creationId xmlns:a16="http://schemas.microsoft.com/office/drawing/2014/main" id="{216753B9-0D6F-B268-69E4-574C3C0E7F09}"/>
              </a:ext>
            </a:extLst>
          </p:cNvPr>
          <p:cNvSpPr/>
          <p:nvPr/>
        </p:nvSpPr>
        <p:spPr>
          <a:xfrm rot="10800000">
            <a:off x="10908921" y="3352"/>
            <a:ext cx="1155089" cy="995765"/>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riangle 7">
            <a:extLst>
              <a:ext uri="{FF2B5EF4-FFF2-40B4-BE49-F238E27FC236}">
                <a16:creationId xmlns:a16="http://schemas.microsoft.com/office/drawing/2014/main" id="{2628C573-B206-1528-2D63-9739D4BEE8F1}"/>
              </a:ext>
            </a:extLst>
          </p:cNvPr>
          <p:cNvSpPr/>
          <p:nvPr/>
        </p:nvSpPr>
        <p:spPr>
          <a:xfrm rot="10800000">
            <a:off x="10642914" y="-1"/>
            <a:ext cx="1155089" cy="995765"/>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riangle 8">
            <a:extLst>
              <a:ext uri="{FF2B5EF4-FFF2-40B4-BE49-F238E27FC236}">
                <a16:creationId xmlns:a16="http://schemas.microsoft.com/office/drawing/2014/main" id="{7893D8E8-489C-4450-0323-2F46EC16B7E9}"/>
              </a:ext>
            </a:extLst>
          </p:cNvPr>
          <p:cNvSpPr/>
          <p:nvPr/>
        </p:nvSpPr>
        <p:spPr>
          <a:xfrm>
            <a:off x="9468835" y="984041"/>
            <a:ext cx="1155089" cy="995765"/>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riangle 9">
            <a:extLst>
              <a:ext uri="{FF2B5EF4-FFF2-40B4-BE49-F238E27FC236}">
                <a16:creationId xmlns:a16="http://schemas.microsoft.com/office/drawing/2014/main" id="{FA51F651-1EAB-AAE0-B3A0-72CE9A75EB09}"/>
              </a:ext>
            </a:extLst>
          </p:cNvPr>
          <p:cNvSpPr/>
          <p:nvPr/>
        </p:nvSpPr>
        <p:spPr>
          <a:xfrm>
            <a:off x="10642914" y="990743"/>
            <a:ext cx="1155089" cy="995765"/>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Triangle 10">
            <a:extLst>
              <a:ext uri="{FF2B5EF4-FFF2-40B4-BE49-F238E27FC236}">
                <a16:creationId xmlns:a16="http://schemas.microsoft.com/office/drawing/2014/main" id="{E59FA6F4-196E-8830-3C18-3BE5300B2CFB}"/>
              </a:ext>
            </a:extLst>
          </p:cNvPr>
          <p:cNvSpPr/>
          <p:nvPr/>
        </p:nvSpPr>
        <p:spPr>
          <a:xfrm rot="10800000">
            <a:off x="8896653" y="2983448"/>
            <a:ext cx="1155089" cy="995765"/>
          </a:xfrm>
          <a:prstGeom prs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C3A87A30-34DA-5824-DB0D-CFD05767EF65}"/>
              </a:ext>
            </a:extLst>
          </p:cNvPr>
          <p:cNvSpPr/>
          <p:nvPr/>
        </p:nvSpPr>
        <p:spPr>
          <a:xfrm rot="18841920">
            <a:off x="8356416" y="1671595"/>
            <a:ext cx="695577" cy="599633"/>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E9005124-B583-F3EB-22FC-5B41C38AEA5D}"/>
              </a:ext>
            </a:extLst>
          </p:cNvPr>
          <p:cNvSpPr/>
          <p:nvPr/>
        </p:nvSpPr>
        <p:spPr>
          <a:xfrm rot="9524835">
            <a:off x="8092605" y="4254206"/>
            <a:ext cx="695577" cy="599633"/>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13">
            <a:extLst>
              <a:ext uri="{FF2B5EF4-FFF2-40B4-BE49-F238E27FC236}">
                <a16:creationId xmlns:a16="http://schemas.microsoft.com/office/drawing/2014/main" id="{6C2B8B4D-D140-2A38-03AE-B16F9CBE7156}"/>
              </a:ext>
            </a:extLst>
          </p:cNvPr>
          <p:cNvSpPr/>
          <p:nvPr/>
        </p:nvSpPr>
        <p:spPr>
          <a:xfrm rot="8476608">
            <a:off x="9100109" y="4969985"/>
            <a:ext cx="418892" cy="361114"/>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14">
            <a:extLst>
              <a:ext uri="{FF2B5EF4-FFF2-40B4-BE49-F238E27FC236}">
                <a16:creationId xmlns:a16="http://schemas.microsoft.com/office/drawing/2014/main" id="{31184AD3-3228-8794-ED77-20D62CEB98CA}"/>
              </a:ext>
            </a:extLst>
          </p:cNvPr>
          <p:cNvSpPr/>
          <p:nvPr/>
        </p:nvSpPr>
        <p:spPr>
          <a:xfrm rot="5019913">
            <a:off x="10116106" y="4869338"/>
            <a:ext cx="359140" cy="30960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065097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3;p2">
            <a:extLst>
              <a:ext uri="{FF2B5EF4-FFF2-40B4-BE49-F238E27FC236}">
                <a16:creationId xmlns:a16="http://schemas.microsoft.com/office/drawing/2014/main" id="{8B7AF60A-1658-DD41-B88D-DC911A5CFDDA}"/>
              </a:ext>
            </a:extLst>
          </p:cNvPr>
          <p:cNvSpPr txBox="1"/>
          <p:nvPr/>
        </p:nvSpPr>
        <p:spPr>
          <a:xfrm>
            <a:off x="1580566" y="573667"/>
            <a:ext cx="8296860" cy="571931"/>
          </a:xfrm>
          <a:prstGeom prst="rect">
            <a:avLst/>
          </a:prstGeom>
          <a:noFill/>
          <a:ln>
            <a:noFill/>
          </a:ln>
        </p:spPr>
        <p:txBody>
          <a:bodyPr spcFirstLastPara="1" wrap="square" lIns="45713" tIns="22850" rIns="45713" bIns="22850" anchor="t" anchorCtr="0">
            <a:spAutoFit/>
          </a:bodyPr>
          <a:lstStyle/>
          <a:p>
            <a:pPr>
              <a:lnSpc>
                <a:spcPts val="4140"/>
              </a:lnSpc>
            </a:pPr>
            <a:r>
              <a:rPr lang="en-US" sz="3200" b="1" dirty="0">
                <a:solidFill>
                  <a:srgbClr val="112F3D"/>
                </a:solidFill>
                <a:latin typeface="Century Gothic" panose="020B0502020202020204" pitchFamily="34" charset="0"/>
                <a:cs typeface="Arial" panose="020B0604020202020204" pitchFamily="34" charset="0"/>
                <a:sym typeface="Montserrat SemiBold"/>
              </a:rPr>
              <a:t>Paid Preparers: Proceed with Caution</a:t>
            </a:r>
            <a:endParaRPr lang="en-US" sz="2400" b="1" dirty="0">
              <a:solidFill>
                <a:srgbClr val="112F3D"/>
              </a:solidFill>
              <a:latin typeface="Century Gothic" panose="020B0502020202020204" pitchFamily="34" charset="0"/>
              <a:cs typeface="Arial" panose="020B0604020202020204" pitchFamily="34" charset="0"/>
            </a:endParaRPr>
          </a:p>
        </p:txBody>
      </p:sp>
      <p:sp>
        <p:nvSpPr>
          <p:cNvPr id="14" name="Text Placeholder 8">
            <a:extLst>
              <a:ext uri="{FF2B5EF4-FFF2-40B4-BE49-F238E27FC236}">
                <a16:creationId xmlns:a16="http://schemas.microsoft.com/office/drawing/2014/main" id="{E9F77391-77F9-ED50-2B3E-DE63B864EDDD}"/>
              </a:ext>
            </a:extLst>
          </p:cNvPr>
          <p:cNvSpPr txBox="1">
            <a:spLocks/>
          </p:cNvSpPr>
          <p:nvPr/>
        </p:nvSpPr>
        <p:spPr>
          <a:xfrm>
            <a:off x="876300" y="1562100"/>
            <a:ext cx="9650518" cy="4794250"/>
          </a:xfrm>
          <a:prstGeom prst="rect">
            <a:avLst/>
          </a:prstGeom>
        </p:spPr>
        <p:txBody>
          <a:bodyPr numCol="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Aft>
                <a:spcPts val="1200"/>
              </a:spcAft>
              <a:buFont typeface="Arial" panose="020B0604020202020204" pitchFamily="34" charset="0"/>
              <a:buChar char="•"/>
            </a:pPr>
            <a:r>
              <a:rPr lang="en-US" sz="1800" b="1" dirty="0">
                <a:solidFill>
                  <a:srgbClr val="549AAB"/>
                </a:solidFill>
                <a:latin typeface="Century Gothic" panose="020B0502020202020204" pitchFamily="34" charset="0"/>
                <a:cs typeface="Calibri" panose="020F0502020204030204" pitchFamily="34" charset="0"/>
              </a:rPr>
              <a:t>Why shouldn’t I use a paid preparer to file my taxes?</a:t>
            </a:r>
          </a:p>
          <a:p>
            <a:pPr marL="800100" lvl="1" indent="-342900">
              <a:spcAft>
                <a:spcPts val="1200"/>
              </a:spcAft>
              <a:buFont typeface="Arial" panose="020B0604020202020204" pitchFamily="34" charset="0"/>
              <a:buChar char="•"/>
            </a:pPr>
            <a:r>
              <a:rPr lang="en-US" sz="1800" b="1" dirty="0">
                <a:solidFill>
                  <a:schemeClr val="accent2"/>
                </a:solidFill>
                <a:latin typeface="Century Gothic" panose="020B0502020202020204" pitchFamily="34" charset="0"/>
                <a:cs typeface="Calibri" panose="020F0502020204030204" pitchFamily="34" charset="0"/>
              </a:rPr>
              <a:t>They miss the Foster Youth Tax Credit:</a:t>
            </a:r>
            <a:r>
              <a:rPr lang="en-US" sz="1800" dirty="0">
                <a:solidFill>
                  <a:schemeClr val="accent2"/>
                </a:solidFill>
                <a:latin typeface="Century Gothic" panose="020B0502020202020204" pitchFamily="34" charset="0"/>
                <a:cs typeface="Calibri" panose="020F0502020204030204" pitchFamily="34" charset="0"/>
              </a:rPr>
              <a:t> </a:t>
            </a:r>
            <a:r>
              <a:rPr lang="en-US" sz="1800" dirty="0">
                <a:solidFill>
                  <a:schemeClr val="tx2"/>
                </a:solidFill>
                <a:latin typeface="Century Gothic" panose="020B0502020202020204" pitchFamily="34" charset="0"/>
                <a:cs typeface="Calibri" panose="020F0502020204030204" pitchFamily="34" charset="0"/>
              </a:rPr>
              <a:t>In 2023 just 5% of FYTC recipients filed with a paid preparer vs. 57% of </a:t>
            </a:r>
            <a:r>
              <a:rPr lang="en-US" sz="1800" dirty="0" err="1">
                <a:solidFill>
                  <a:schemeClr val="tx2"/>
                </a:solidFill>
                <a:latin typeface="Century Gothic" panose="020B0502020202020204" pitchFamily="34" charset="0"/>
                <a:cs typeface="Calibri" panose="020F0502020204030204" pitchFamily="34" charset="0"/>
              </a:rPr>
              <a:t>CalEITC</a:t>
            </a:r>
            <a:r>
              <a:rPr lang="en-US" sz="1800" dirty="0">
                <a:solidFill>
                  <a:schemeClr val="tx2"/>
                </a:solidFill>
                <a:latin typeface="Century Gothic" panose="020B0502020202020204" pitchFamily="34" charset="0"/>
                <a:cs typeface="Calibri" panose="020F0502020204030204" pitchFamily="34" charset="0"/>
              </a:rPr>
              <a:t> recipients.</a:t>
            </a:r>
          </a:p>
          <a:p>
            <a:pPr marL="800100" lvl="1" indent="-342900">
              <a:spcAft>
                <a:spcPts val="1200"/>
              </a:spcAft>
              <a:buFont typeface="Arial" panose="020B0604020202020204" pitchFamily="34" charset="0"/>
              <a:buChar char="•"/>
            </a:pPr>
            <a:r>
              <a:rPr lang="en-US" sz="1800" dirty="0">
                <a:solidFill>
                  <a:schemeClr val="tx2"/>
                </a:solidFill>
                <a:latin typeface="Century Gothic" panose="020B0502020202020204" pitchFamily="34" charset="0"/>
                <a:cs typeface="Calibri" panose="020F0502020204030204" pitchFamily="34" charset="0"/>
              </a:rPr>
              <a:t>Upwards of </a:t>
            </a:r>
            <a:r>
              <a:rPr lang="en-US" sz="1800" b="1" dirty="0">
                <a:solidFill>
                  <a:schemeClr val="accent2"/>
                </a:solidFill>
                <a:latin typeface="Century Gothic" panose="020B0502020202020204" pitchFamily="34" charset="0"/>
                <a:cs typeface="Calibri" panose="020F0502020204030204" pitchFamily="34" charset="0"/>
              </a:rPr>
              <a:t>60% </a:t>
            </a:r>
            <a:r>
              <a:rPr lang="en-US" sz="1800" dirty="0">
                <a:solidFill>
                  <a:schemeClr val="tx2"/>
                </a:solidFill>
                <a:latin typeface="Century Gothic" panose="020B0502020202020204" pitchFamily="34" charset="0"/>
                <a:cs typeface="Calibri" panose="020F0502020204030204" pitchFamily="34" charset="0"/>
              </a:rPr>
              <a:t>of paid preparers make </a:t>
            </a:r>
            <a:r>
              <a:rPr lang="en-US" sz="1800" b="1" dirty="0">
                <a:solidFill>
                  <a:schemeClr val="accent2"/>
                </a:solidFill>
                <a:latin typeface="Century Gothic" panose="020B0502020202020204" pitchFamily="34" charset="0"/>
                <a:cs typeface="Calibri" panose="020F0502020204030204" pitchFamily="34" charset="0"/>
              </a:rPr>
              <a:t>errors</a:t>
            </a:r>
            <a:r>
              <a:rPr lang="en-US" sz="1800" dirty="0">
                <a:solidFill>
                  <a:schemeClr val="tx2"/>
                </a:solidFill>
                <a:latin typeface="Century Gothic" panose="020B0502020202020204" pitchFamily="34" charset="0"/>
                <a:cs typeface="Calibri" panose="020F0502020204030204" pitchFamily="34" charset="0"/>
              </a:rPr>
              <a:t> on tax returns.</a:t>
            </a:r>
          </a:p>
          <a:p>
            <a:pPr marL="800100" lvl="1" indent="-342900">
              <a:spcAft>
                <a:spcPts val="1200"/>
              </a:spcAft>
              <a:buFont typeface="Arial" panose="020B0604020202020204" pitchFamily="34" charset="0"/>
              <a:buChar char="•"/>
            </a:pPr>
            <a:r>
              <a:rPr lang="en-US" sz="1800" dirty="0">
                <a:solidFill>
                  <a:schemeClr val="tx2"/>
                </a:solidFill>
                <a:latin typeface="Century Gothic" panose="020B0502020202020204" pitchFamily="34" charset="0"/>
                <a:cs typeface="Calibri" panose="020F0502020204030204" pitchFamily="34" charset="0"/>
              </a:rPr>
              <a:t>Some paid preparers use </a:t>
            </a:r>
            <a:r>
              <a:rPr lang="en-US" sz="1800" b="1" dirty="0">
                <a:solidFill>
                  <a:schemeClr val="accent2"/>
                </a:solidFill>
                <a:latin typeface="Century Gothic" panose="020B0502020202020204" pitchFamily="34" charset="0"/>
                <a:cs typeface="Calibri" panose="020F0502020204030204" pitchFamily="34" charset="0"/>
              </a:rPr>
              <a:t>predatory practices</a:t>
            </a:r>
            <a:r>
              <a:rPr lang="en-US" sz="1800" dirty="0">
                <a:solidFill>
                  <a:schemeClr val="accent2"/>
                </a:solidFill>
                <a:latin typeface="Century Gothic" panose="020B0502020202020204" pitchFamily="34" charset="0"/>
                <a:cs typeface="Calibri" panose="020F0502020204030204" pitchFamily="34" charset="0"/>
              </a:rPr>
              <a:t> </a:t>
            </a:r>
            <a:r>
              <a:rPr lang="en-US" sz="1800" dirty="0">
                <a:solidFill>
                  <a:schemeClr val="tx2"/>
                </a:solidFill>
                <a:latin typeface="Century Gothic" panose="020B0502020202020204" pitchFamily="34" charset="0"/>
                <a:cs typeface="Calibri" panose="020F0502020204030204" pitchFamily="34" charset="0"/>
              </a:rPr>
              <a:t>(e.g. refund advancements w/ interest).</a:t>
            </a:r>
          </a:p>
          <a:p>
            <a:pPr marL="800100" lvl="1" indent="-342900">
              <a:spcAft>
                <a:spcPts val="1200"/>
              </a:spcAft>
              <a:buFont typeface="Arial" panose="020B0604020202020204" pitchFamily="34" charset="0"/>
              <a:buChar char="•"/>
            </a:pPr>
            <a:r>
              <a:rPr lang="en-US" sz="1800" dirty="0">
                <a:solidFill>
                  <a:schemeClr val="tx2"/>
                </a:solidFill>
                <a:latin typeface="Century Gothic" panose="020B0502020202020204" pitchFamily="34" charset="0"/>
                <a:cs typeface="Calibri" panose="020F0502020204030204" pitchFamily="34" charset="0"/>
              </a:rPr>
              <a:t>If they miss a credit, you will have to </a:t>
            </a:r>
            <a:r>
              <a:rPr lang="en-US" sz="1800" b="1" dirty="0">
                <a:solidFill>
                  <a:schemeClr val="accent2"/>
                </a:solidFill>
                <a:latin typeface="Century Gothic" panose="020B0502020202020204" pitchFamily="34" charset="0"/>
                <a:cs typeface="Calibri" panose="020F0502020204030204" pitchFamily="34" charset="0"/>
              </a:rPr>
              <a:t>pay again</a:t>
            </a:r>
            <a:r>
              <a:rPr lang="en-US" sz="1800" dirty="0">
                <a:solidFill>
                  <a:schemeClr val="accent2"/>
                </a:solidFill>
                <a:latin typeface="Century Gothic" panose="020B0502020202020204" pitchFamily="34" charset="0"/>
                <a:cs typeface="Calibri" panose="020F0502020204030204" pitchFamily="34" charset="0"/>
              </a:rPr>
              <a:t> </a:t>
            </a:r>
            <a:r>
              <a:rPr lang="en-US" sz="1800" dirty="0">
                <a:solidFill>
                  <a:schemeClr val="tx2"/>
                </a:solidFill>
                <a:latin typeface="Century Gothic" panose="020B0502020202020204" pitchFamily="34" charset="0"/>
                <a:cs typeface="Calibri" panose="020F0502020204030204" pitchFamily="34" charset="0"/>
              </a:rPr>
              <a:t>for the preparer to amend (correct and re-file) your taxes.</a:t>
            </a:r>
          </a:p>
          <a:p>
            <a:pPr marL="342900" indent="-342900">
              <a:spcAft>
                <a:spcPts val="1200"/>
              </a:spcAft>
              <a:buFont typeface="Arial" panose="020B0604020202020204" pitchFamily="34" charset="0"/>
              <a:buChar char="•"/>
            </a:pPr>
            <a:r>
              <a:rPr lang="en-US" sz="1800" b="1" dirty="0">
                <a:solidFill>
                  <a:srgbClr val="549AAB"/>
                </a:solidFill>
                <a:latin typeface="Century Gothic" panose="020B0502020202020204" pitchFamily="34" charset="0"/>
                <a:cs typeface="Calibri" panose="020F0502020204030204" pitchFamily="34" charset="0"/>
              </a:rPr>
              <a:t>If you choose to use a paid preparer: </a:t>
            </a:r>
          </a:p>
          <a:p>
            <a:pPr marL="800100" lvl="1" indent="-342900">
              <a:spcAft>
                <a:spcPts val="1200"/>
              </a:spcAft>
              <a:buFont typeface="Arial" panose="020B0604020202020204" pitchFamily="34" charset="0"/>
              <a:buChar char="•"/>
            </a:pPr>
            <a:r>
              <a:rPr lang="en-US" sz="1800" b="1" dirty="0">
                <a:solidFill>
                  <a:schemeClr val="accent2"/>
                </a:solidFill>
                <a:latin typeface="Century Gothic" panose="020B0502020202020204" pitchFamily="34" charset="0"/>
                <a:cs typeface="Calibri" panose="020F0502020204030204" pitchFamily="34" charset="0"/>
              </a:rPr>
              <a:t>Take information</a:t>
            </a:r>
            <a:r>
              <a:rPr lang="en-US" sz="1800" dirty="0">
                <a:solidFill>
                  <a:schemeClr val="tx2"/>
                </a:solidFill>
                <a:latin typeface="Century Gothic" panose="020B0502020202020204" pitchFamily="34" charset="0"/>
                <a:cs typeface="Calibri" panose="020F0502020204030204" pitchFamily="34" charset="0"/>
              </a:rPr>
              <a:t> about the Foster Youth Tax Credit to ensure they don’t miss it.</a:t>
            </a:r>
          </a:p>
          <a:p>
            <a:pPr marL="800100" lvl="1" indent="-342900">
              <a:spcAft>
                <a:spcPts val="1200"/>
              </a:spcAft>
              <a:buFont typeface="Arial" panose="020B0604020202020204" pitchFamily="34" charset="0"/>
              <a:buChar char="•"/>
            </a:pPr>
            <a:r>
              <a:rPr lang="en-US" sz="1800" dirty="0">
                <a:solidFill>
                  <a:schemeClr val="tx2"/>
                </a:solidFill>
                <a:latin typeface="Century Gothic" panose="020B0502020202020204" pitchFamily="34" charset="0"/>
                <a:cs typeface="Calibri" panose="020F0502020204030204" pitchFamily="34" charset="0"/>
              </a:rPr>
              <a:t>If they miss the FYTC or other credits, you can </a:t>
            </a:r>
            <a:r>
              <a:rPr lang="en-US" sz="1800" b="1" dirty="0">
                <a:solidFill>
                  <a:schemeClr val="accent2"/>
                </a:solidFill>
                <a:latin typeface="Century Gothic" panose="020B0502020202020204" pitchFamily="34" charset="0"/>
                <a:cs typeface="Calibri" panose="020F0502020204030204" pitchFamily="34" charset="0"/>
              </a:rPr>
              <a:t>amend your taxes at a VITA site for free.</a:t>
            </a:r>
          </a:p>
        </p:txBody>
      </p:sp>
      <p:sp>
        <p:nvSpPr>
          <p:cNvPr id="12" name="Slide Number Placeholder 1">
            <a:extLst>
              <a:ext uri="{FF2B5EF4-FFF2-40B4-BE49-F238E27FC236}">
                <a16:creationId xmlns:a16="http://schemas.microsoft.com/office/drawing/2014/main" id="{BC73A766-80E2-C5EB-2918-B83BE5118921}"/>
              </a:ext>
            </a:extLst>
          </p:cNvPr>
          <p:cNvSpPr>
            <a:spLocks noGrp="1"/>
          </p:cNvSpPr>
          <p:nvPr>
            <p:ph type="sldNum" sz="quarter" idx="12"/>
          </p:nvPr>
        </p:nvSpPr>
        <p:spPr>
          <a:xfrm>
            <a:off x="8610600" y="6356350"/>
            <a:ext cx="2743200" cy="365125"/>
          </a:xfrm>
        </p:spPr>
        <p:txBody>
          <a:bodyPr/>
          <a:lstStyle/>
          <a:p>
            <a:fld id="{414AA528-B3CD-46D6-BB22-FE3E7B7F0E42}" type="slidenum">
              <a:rPr lang="en-US" sz="1100" smtClean="0">
                <a:solidFill>
                  <a:schemeClr val="bg2">
                    <a:lumMod val="75000"/>
                  </a:schemeClr>
                </a:solidFill>
              </a:rPr>
              <a:t>30</a:t>
            </a:fld>
            <a:endParaRPr lang="en-US" dirty="0">
              <a:solidFill>
                <a:schemeClr val="bg2">
                  <a:lumMod val="75000"/>
                </a:schemeClr>
              </a:solidFill>
            </a:endParaRPr>
          </a:p>
        </p:txBody>
      </p:sp>
      <p:sp>
        <p:nvSpPr>
          <p:cNvPr id="16" name="Triangle 15">
            <a:extLst>
              <a:ext uri="{FF2B5EF4-FFF2-40B4-BE49-F238E27FC236}">
                <a16:creationId xmlns:a16="http://schemas.microsoft.com/office/drawing/2014/main" id="{92181E78-0270-B63E-428C-A1FBA188EA84}"/>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riangle 16">
            <a:extLst>
              <a:ext uri="{FF2B5EF4-FFF2-40B4-BE49-F238E27FC236}">
                <a16:creationId xmlns:a16="http://schemas.microsoft.com/office/drawing/2014/main" id="{A8A41550-0291-28DC-5DFF-8AB4B7E3F581}"/>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8" name="Triangle 17">
            <a:extLst>
              <a:ext uri="{FF2B5EF4-FFF2-40B4-BE49-F238E27FC236}">
                <a16:creationId xmlns:a16="http://schemas.microsoft.com/office/drawing/2014/main" id="{310B46B6-7FFB-5D33-FBC4-31B647AD0504}"/>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Triangle 18">
            <a:extLst>
              <a:ext uri="{FF2B5EF4-FFF2-40B4-BE49-F238E27FC236}">
                <a16:creationId xmlns:a16="http://schemas.microsoft.com/office/drawing/2014/main" id="{04FD5550-1F18-7025-DDD2-FC562D61E3CA}"/>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0" name="Triangle 19">
            <a:extLst>
              <a:ext uri="{FF2B5EF4-FFF2-40B4-BE49-F238E27FC236}">
                <a16:creationId xmlns:a16="http://schemas.microsoft.com/office/drawing/2014/main" id="{5B48CE6A-D3B5-9702-1E9A-7A4B313F2842}"/>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Triangle 20">
            <a:extLst>
              <a:ext uri="{FF2B5EF4-FFF2-40B4-BE49-F238E27FC236}">
                <a16:creationId xmlns:a16="http://schemas.microsoft.com/office/drawing/2014/main" id="{74856D5C-8955-82FA-CAD1-6A49C989731E}"/>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Triangle 21">
            <a:extLst>
              <a:ext uri="{FF2B5EF4-FFF2-40B4-BE49-F238E27FC236}">
                <a16:creationId xmlns:a16="http://schemas.microsoft.com/office/drawing/2014/main" id="{E8628E21-4FEE-73D2-36DF-9F6F2ECB777A}"/>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Triangle 22">
            <a:extLst>
              <a:ext uri="{FF2B5EF4-FFF2-40B4-BE49-F238E27FC236}">
                <a16:creationId xmlns:a16="http://schemas.microsoft.com/office/drawing/2014/main" id="{C898C6A4-E86E-05A9-6A79-403012B9EC20}"/>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Triangle 23">
            <a:extLst>
              <a:ext uri="{FF2B5EF4-FFF2-40B4-BE49-F238E27FC236}">
                <a16:creationId xmlns:a16="http://schemas.microsoft.com/office/drawing/2014/main" id="{5ECC8CA4-DF11-BA55-458E-DF3C8BCBC3AF}"/>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5" name="Triangle 24">
            <a:extLst>
              <a:ext uri="{FF2B5EF4-FFF2-40B4-BE49-F238E27FC236}">
                <a16:creationId xmlns:a16="http://schemas.microsoft.com/office/drawing/2014/main" id="{6AA48F86-3B37-B3D4-E1B0-AD5D2F3F3E20}"/>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6" name="Triangle 25">
            <a:extLst>
              <a:ext uri="{FF2B5EF4-FFF2-40B4-BE49-F238E27FC236}">
                <a16:creationId xmlns:a16="http://schemas.microsoft.com/office/drawing/2014/main" id="{907201F0-C789-CACB-FBC2-F4653C600CB4}"/>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2" name="Graphic 1">
            <a:extLst>
              <a:ext uri="{FF2B5EF4-FFF2-40B4-BE49-F238E27FC236}">
                <a16:creationId xmlns:a16="http://schemas.microsoft.com/office/drawing/2014/main" id="{49EF69B6-47FD-F5FA-28A1-C8AF6C2937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744" y="232051"/>
            <a:ext cx="1191342" cy="1191342"/>
          </a:xfrm>
          <a:prstGeom prst="rect">
            <a:avLst/>
          </a:prstGeom>
        </p:spPr>
      </p:pic>
    </p:spTree>
    <p:extLst>
      <p:ext uri="{BB962C8B-B14F-4D97-AF65-F5344CB8AC3E}">
        <p14:creationId xmlns:p14="http://schemas.microsoft.com/office/powerpoint/2010/main" val="2388145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a:extLst>
              <a:ext uri="{FF2B5EF4-FFF2-40B4-BE49-F238E27FC236}">
                <a16:creationId xmlns:a16="http://schemas.microsoft.com/office/drawing/2014/main" id="{03008454-C0AC-F7E2-CD89-9452B823EAF0}"/>
              </a:ext>
            </a:extLst>
          </p:cNvPr>
          <p:cNvSpPr/>
          <p:nvPr/>
        </p:nvSpPr>
        <p:spPr>
          <a:xfrm>
            <a:off x="903640" y="1772439"/>
            <a:ext cx="2294068" cy="2294068"/>
          </a:xfrm>
          <a:prstGeom prst="ellipse">
            <a:avLst/>
          </a:prstGeom>
          <a:solidFill>
            <a:srgbClr val="112F3D">
              <a:alpha val="848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9924B35-FD77-94A1-0818-29925CDA0829}"/>
              </a:ext>
            </a:extLst>
          </p:cNvPr>
          <p:cNvSpPr/>
          <p:nvPr/>
        </p:nvSpPr>
        <p:spPr>
          <a:xfrm>
            <a:off x="865910" y="1930783"/>
            <a:ext cx="2640597" cy="2640597"/>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6799E30-D784-FEA3-6EAD-154575E99901}"/>
              </a:ext>
            </a:extLst>
          </p:cNvPr>
          <p:cNvSpPr/>
          <p:nvPr/>
        </p:nvSpPr>
        <p:spPr>
          <a:xfrm>
            <a:off x="612807" y="2522227"/>
            <a:ext cx="2294068" cy="2294068"/>
          </a:xfrm>
          <a:prstGeom prst="ellipse">
            <a:avLst/>
          </a:prstGeom>
          <a:solidFill>
            <a:srgbClr val="549AAB">
              <a:alpha val="848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E70016D-6B93-7024-25F2-390D6B3A2E6B}"/>
              </a:ext>
            </a:extLst>
          </p:cNvPr>
          <p:cNvSpPr/>
          <p:nvPr/>
        </p:nvSpPr>
        <p:spPr>
          <a:xfrm>
            <a:off x="359703" y="1874541"/>
            <a:ext cx="2294068" cy="2294068"/>
          </a:xfrm>
          <a:prstGeom prst="ellipse">
            <a:avLst/>
          </a:prstGeom>
          <a:solidFill>
            <a:srgbClr val="D6EDF4">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33;p2">
            <a:extLst>
              <a:ext uri="{FF2B5EF4-FFF2-40B4-BE49-F238E27FC236}">
                <a16:creationId xmlns:a16="http://schemas.microsoft.com/office/drawing/2014/main" id="{8B7AF60A-1658-DD41-B88D-DC911A5CFDDA}"/>
              </a:ext>
            </a:extLst>
          </p:cNvPr>
          <p:cNvSpPr txBox="1"/>
          <p:nvPr/>
        </p:nvSpPr>
        <p:spPr>
          <a:xfrm>
            <a:off x="903640" y="465186"/>
            <a:ext cx="9881573" cy="571931"/>
          </a:xfrm>
          <a:prstGeom prst="rect">
            <a:avLst/>
          </a:prstGeom>
          <a:noFill/>
          <a:ln>
            <a:noFill/>
          </a:ln>
        </p:spPr>
        <p:txBody>
          <a:bodyPr spcFirstLastPara="1" wrap="square" lIns="45713" tIns="22850" rIns="45713" bIns="22850" anchor="t" anchorCtr="0">
            <a:spAutoFit/>
          </a:bodyPr>
          <a:lstStyle/>
          <a:p>
            <a:pPr>
              <a:lnSpc>
                <a:spcPts val="4140"/>
              </a:lnSpc>
            </a:pPr>
            <a:r>
              <a:rPr lang="en-US" sz="3200" b="1" dirty="0">
                <a:solidFill>
                  <a:srgbClr val="112F3D"/>
                </a:solidFill>
                <a:latin typeface="Century Gothic" panose="020B0502020202020204" pitchFamily="34" charset="0"/>
                <a:cs typeface="Arial" panose="020B0604020202020204" pitchFamily="34" charset="0"/>
                <a:sym typeface="Montserrat SemiBold"/>
              </a:rPr>
              <a:t>Which Filing Method is Right for Me?</a:t>
            </a:r>
            <a:endParaRPr lang="en-US" sz="2400" b="1" dirty="0">
              <a:solidFill>
                <a:srgbClr val="112F3D"/>
              </a:solidFill>
              <a:latin typeface="Century Gothic" panose="020B0502020202020204" pitchFamily="34" charset="0"/>
              <a:cs typeface="Arial" panose="020B0604020202020204" pitchFamily="34" charset="0"/>
            </a:endParaRPr>
          </a:p>
        </p:txBody>
      </p:sp>
      <p:sp>
        <p:nvSpPr>
          <p:cNvPr id="14" name="Text Placeholder 8">
            <a:extLst>
              <a:ext uri="{FF2B5EF4-FFF2-40B4-BE49-F238E27FC236}">
                <a16:creationId xmlns:a16="http://schemas.microsoft.com/office/drawing/2014/main" id="{E9F77391-77F9-ED50-2B3E-DE63B864EDDD}"/>
              </a:ext>
            </a:extLst>
          </p:cNvPr>
          <p:cNvSpPr txBox="1">
            <a:spLocks/>
          </p:cNvSpPr>
          <p:nvPr/>
        </p:nvSpPr>
        <p:spPr>
          <a:xfrm>
            <a:off x="3869867" y="1360960"/>
            <a:ext cx="7231715" cy="4995390"/>
          </a:xfrm>
          <a:prstGeom prst="rect">
            <a:avLst/>
          </a:prstGeom>
        </p:spPr>
        <p:txBody>
          <a:bodyPr numCol="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Aft>
                <a:spcPts val="600"/>
              </a:spcAft>
              <a:buFont typeface="Arial" panose="020B0604020202020204" pitchFamily="34" charset="0"/>
              <a:buChar char="•"/>
            </a:pPr>
            <a:r>
              <a:rPr lang="en-US" sz="1800" b="1" dirty="0">
                <a:solidFill>
                  <a:srgbClr val="112F3D"/>
                </a:solidFill>
                <a:latin typeface="Century Gothic" panose="020B0502020202020204" pitchFamily="34" charset="0"/>
                <a:cs typeface="Calibri" panose="020F0502020204030204" pitchFamily="34" charset="0"/>
              </a:rPr>
              <a:t>Self-Filing may be right for you if:</a:t>
            </a:r>
          </a:p>
          <a:p>
            <a:pPr marL="800100" lvl="1" indent="-342900">
              <a:spcAft>
                <a:spcPts val="600"/>
              </a:spcAft>
              <a:buFont typeface="Arial" panose="020B0604020202020204" pitchFamily="34" charset="0"/>
              <a:buChar char="•"/>
            </a:pPr>
            <a:r>
              <a:rPr lang="en-US" sz="1800" dirty="0">
                <a:solidFill>
                  <a:srgbClr val="112F3D"/>
                </a:solidFill>
                <a:latin typeface="Century Gothic" panose="020B0502020202020204" pitchFamily="34" charset="0"/>
                <a:cs typeface="Calibri" panose="020F0502020204030204" pitchFamily="34" charset="0"/>
              </a:rPr>
              <a:t>You’ve filed before</a:t>
            </a:r>
          </a:p>
          <a:p>
            <a:pPr marL="800100" lvl="1" indent="-342900">
              <a:spcAft>
                <a:spcPts val="600"/>
              </a:spcAft>
              <a:buFont typeface="Arial" panose="020B0604020202020204" pitchFamily="34" charset="0"/>
              <a:buChar char="•"/>
            </a:pPr>
            <a:r>
              <a:rPr lang="en-US" sz="1800" dirty="0">
                <a:solidFill>
                  <a:srgbClr val="112F3D"/>
                </a:solidFill>
                <a:latin typeface="Century Gothic" panose="020B0502020202020204" pitchFamily="34" charset="0"/>
                <a:cs typeface="Calibri" panose="020F0502020204030204" pitchFamily="34" charset="0"/>
              </a:rPr>
              <a:t>You’re pretty good at doing things independently and following written guidance</a:t>
            </a:r>
          </a:p>
          <a:p>
            <a:pPr marL="800100" lvl="1" indent="-342900">
              <a:spcAft>
                <a:spcPts val="1800"/>
              </a:spcAft>
              <a:buFont typeface="Arial" panose="020B0604020202020204" pitchFamily="34" charset="0"/>
              <a:buChar char="•"/>
            </a:pPr>
            <a:r>
              <a:rPr lang="en-US" sz="1800" dirty="0">
                <a:solidFill>
                  <a:srgbClr val="112F3D"/>
                </a:solidFill>
                <a:latin typeface="Century Gothic" panose="020B0502020202020204" pitchFamily="34" charset="0"/>
                <a:cs typeface="Calibri" panose="020F0502020204030204" pitchFamily="34" charset="0"/>
              </a:rPr>
              <a:t>Your tax situation is pretty simple (no self-employment/gig work, no identify theft)</a:t>
            </a:r>
            <a:endParaRPr lang="en-US" sz="1800" b="1" dirty="0">
              <a:solidFill>
                <a:srgbClr val="112F3D"/>
              </a:solidFill>
              <a:latin typeface="Century Gothic" panose="020B0502020202020204" pitchFamily="34" charset="0"/>
              <a:cs typeface="Calibri" panose="020F0502020204030204" pitchFamily="34" charset="0"/>
            </a:endParaRPr>
          </a:p>
          <a:p>
            <a:pPr marL="342900" indent="-342900">
              <a:spcAft>
                <a:spcPts val="600"/>
              </a:spcAft>
              <a:buFont typeface="Arial" panose="020B0604020202020204" pitchFamily="34" charset="0"/>
              <a:buChar char="•"/>
            </a:pPr>
            <a:r>
              <a:rPr lang="en-US" sz="1800" b="1" dirty="0">
                <a:solidFill>
                  <a:srgbClr val="112F3D"/>
                </a:solidFill>
                <a:latin typeface="Century Gothic" panose="020B0502020202020204" pitchFamily="34" charset="0"/>
                <a:cs typeface="Calibri" panose="020F0502020204030204" pitchFamily="34" charset="0"/>
              </a:rPr>
              <a:t>Filing at a VITA site may be right for you if: </a:t>
            </a:r>
          </a:p>
          <a:p>
            <a:pPr marL="800100" lvl="1" indent="-342900">
              <a:spcAft>
                <a:spcPts val="600"/>
              </a:spcAft>
              <a:buFont typeface="Arial" panose="020B0604020202020204" pitchFamily="34" charset="0"/>
              <a:buChar char="•"/>
            </a:pPr>
            <a:r>
              <a:rPr lang="en-US" sz="1800" dirty="0">
                <a:solidFill>
                  <a:srgbClr val="112F3D"/>
                </a:solidFill>
                <a:latin typeface="Century Gothic" panose="020B0502020202020204" pitchFamily="34" charset="0"/>
                <a:cs typeface="Calibri" panose="020F0502020204030204" pitchFamily="34" charset="0"/>
              </a:rPr>
              <a:t>You’re experiencing identity theft/you’re a victim of tax fraud</a:t>
            </a:r>
          </a:p>
          <a:p>
            <a:pPr marL="800100" lvl="1" indent="-342900">
              <a:spcAft>
                <a:spcPts val="600"/>
              </a:spcAft>
              <a:buFont typeface="Arial" panose="020B0604020202020204" pitchFamily="34" charset="0"/>
              <a:buChar char="•"/>
            </a:pPr>
            <a:r>
              <a:rPr lang="en-US" sz="1800" dirty="0">
                <a:solidFill>
                  <a:srgbClr val="112F3D"/>
                </a:solidFill>
                <a:latin typeface="Century Gothic" panose="020B0502020202020204" pitchFamily="34" charset="0"/>
                <a:cs typeface="Calibri" panose="020F0502020204030204" pitchFamily="34" charset="0"/>
              </a:rPr>
              <a:t>You have a complicated tax situation (e.g. have self-employment/gig work income, etc.)</a:t>
            </a:r>
          </a:p>
          <a:p>
            <a:pPr marL="800100" lvl="1" indent="-342900">
              <a:spcAft>
                <a:spcPts val="1800"/>
              </a:spcAft>
              <a:buFont typeface="Arial" panose="020B0604020202020204" pitchFamily="34" charset="0"/>
              <a:buChar char="•"/>
            </a:pPr>
            <a:r>
              <a:rPr lang="en-US" sz="1800" dirty="0">
                <a:solidFill>
                  <a:srgbClr val="112F3D"/>
                </a:solidFill>
                <a:latin typeface="Century Gothic" panose="020B0502020202020204" pitchFamily="34" charset="0"/>
                <a:cs typeface="Calibri" panose="020F0502020204030204" pitchFamily="34" charset="0"/>
              </a:rPr>
              <a:t>You’re really nervous about filing and want one-on-one support</a:t>
            </a:r>
            <a:endParaRPr lang="en-US" sz="1800" b="1" dirty="0">
              <a:solidFill>
                <a:srgbClr val="112F3D"/>
              </a:solidFill>
              <a:latin typeface="Century Gothic" panose="020B0502020202020204" pitchFamily="34" charset="0"/>
              <a:cs typeface="Calibri" panose="020F0502020204030204" pitchFamily="34" charset="0"/>
            </a:endParaRPr>
          </a:p>
          <a:p>
            <a:pPr marL="342900" indent="-342900">
              <a:spcAft>
                <a:spcPts val="600"/>
              </a:spcAft>
              <a:buFont typeface="Arial" panose="020B0604020202020204" pitchFamily="34" charset="0"/>
              <a:buChar char="•"/>
            </a:pPr>
            <a:r>
              <a:rPr lang="en-US" sz="1800" b="1" dirty="0">
                <a:solidFill>
                  <a:srgbClr val="112F3D"/>
                </a:solidFill>
                <a:latin typeface="Century Gothic" panose="020B0502020202020204" pitchFamily="34" charset="0"/>
                <a:cs typeface="Calibri" panose="020F0502020204030204" pitchFamily="34" charset="0"/>
              </a:rPr>
              <a:t>(Filing with a paid preparer is not recommended).</a:t>
            </a:r>
            <a:endParaRPr lang="en-US" sz="1800" dirty="0">
              <a:solidFill>
                <a:srgbClr val="112F3D"/>
              </a:solidFill>
              <a:latin typeface="Century Gothic" panose="020B0502020202020204" pitchFamily="34" charset="0"/>
              <a:cs typeface="Calibri" panose="020F0502020204030204" pitchFamily="34" charset="0"/>
            </a:endParaRPr>
          </a:p>
        </p:txBody>
      </p:sp>
      <p:sp>
        <p:nvSpPr>
          <p:cNvPr id="12" name="Slide Number Placeholder 1">
            <a:extLst>
              <a:ext uri="{FF2B5EF4-FFF2-40B4-BE49-F238E27FC236}">
                <a16:creationId xmlns:a16="http://schemas.microsoft.com/office/drawing/2014/main" id="{BC73A766-80E2-C5EB-2918-B83BE5118921}"/>
              </a:ext>
            </a:extLst>
          </p:cNvPr>
          <p:cNvSpPr>
            <a:spLocks noGrp="1"/>
          </p:cNvSpPr>
          <p:nvPr>
            <p:ph type="sldNum" sz="quarter" idx="12"/>
          </p:nvPr>
        </p:nvSpPr>
        <p:spPr>
          <a:xfrm>
            <a:off x="8610600" y="6356350"/>
            <a:ext cx="2743200" cy="365125"/>
          </a:xfrm>
        </p:spPr>
        <p:txBody>
          <a:bodyPr/>
          <a:lstStyle/>
          <a:p>
            <a:fld id="{414AA528-B3CD-46D6-BB22-FE3E7B7F0E42}" type="slidenum">
              <a:rPr lang="en-US" sz="1100" smtClean="0">
                <a:solidFill>
                  <a:schemeClr val="bg2">
                    <a:lumMod val="75000"/>
                  </a:schemeClr>
                </a:solidFill>
              </a:rPr>
              <a:t>31</a:t>
            </a:fld>
            <a:endParaRPr lang="en-US" dirty="0">
              <a:solidFill>
                <a:schemeClr val="bg2">
                  <a:lumMod val="75000"/>
                </a:schemeClr>
              </a:solidFill>
            </a:endParaRPr>
          </a:p>
        </p:txBody>
      </p:sp>
      <p:sp>
        <p:nvSpPr>
          <p:cNvPr id="16" name="Triangle 15">
            <a:extLst>
              <a:ext uri="{FF2B5EF4-FFF2-40B4-BE49-F238E27FC236}">
                <a16:creationId xmlns:a16="http://schemas.microsoft.com/office/drawing/2014/main" id="{92181E78-0270-B63E-428C-A1FBA188EA84}"/>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riangle 16">
            <a:extLst>
              <a:ext uri="{FF2B5EF4-FFF2-40B4-BE49-F238E27FC236}">
                <a16:creationId xmlns:a16="http://schemas.microsoft.com/office/drawing/2014/main" id="{A8A41550-0291-28DC-5DFF-8AB4B7E3F581}"/>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8" name="Triangle 17">
            <a:extLst>
              <a:ext uri="{FF2B5EF4-FFF2-40B4-BE49-F238E27FC236}">
                <a16:creationId xmlns:a16="http://schemas.microsoft.com/office/drawing/2014/main" id="{310B46B6-7FFB-5D33-FBC4-31B647AD0504}"/>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Triangle 18">
            <a:extLst>
              <a:ext uri="{FF2B5EF4-FFF2-40B4-BE49-F238E27FC236}">
                <a16:creationId xmlns:a16="http://schemas.microsoft.com/office/drawing/2014/main" id="{04FD5550-1F18-7025-DDD2-FC562D61E3CA}"/>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0" name="Triangle 19">
            <a:extLst>
              <a:ext uri="{FF2B5EF4-FFF2-40B4-BE49-F238E27FC236}">
                <a16:creationId xmlns:a16="http://schemas.microsoft.com/office/drawing/2014/main" id="{5B48CE6A-D3B5-9702-1E9A-7A4B313F2842}"/>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Triangle 20">
            <a:extLst>
              <a:ext uri="{FF2B5EF4-FFF2-40B4-BE49-F238E27FC236}">
                <a16:creationId xmlns:a16="http://schemas.microsoft.com/office/drawing/2014/main" id="{74856D5C-8955-82FA-CAD1-6A49C989731E}"/>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Triangle 21">
            <a:extLst>
              <a:ext uri="{FF2B5EF4-FFF2-40B4-BE49-F238E27FC236}">
                <a16:creationId xmlns:a16="http://schemas.microsoft.com/office/drawing/2014/main" id="{E8628E21-4FEE-73D2-36DF-9F6F2ECB777A}"/>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Triangle 22">
            <a:extLst>
              <a:ext uri="{FF2B5EF4-FFF2-40B4-BE49-F238E27FC236}">
                <a16:creationId xmlns:a16="http://schemas.microsoft.com/office/drawing/2014/main" id="{C898C6A4-E86E-05A9-6A79-403012B9EC20}"/>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Triangle 23">
            <a:extLst>
              <a:ext uri="{FF2B5EF4-FFF2-40B4-BE49-F238E27FC236}">
                <a16:creationId xmlns:a16="http://schemas.microsoft.com/office/drawing/2014/main" id="{5ECC8CA4-DF11-BA55-458E-DF3C8BCBC3AF}"/>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5" name="Triangle 24">
            <a:extLst>
              <a:ext uri="{FF2B5EF4-FFF2-40B4-BE49-F238E27FC236}">
                <a16:creationId xmlns:a16="http://schemas.microsoft.com/office/drawing/2014/main" id="{6AA48F86-3B37-B3D4-E1B0-AD5D2F3F3E20}"/>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6" name="Triangle 25">
            <a:extLst>
              <a:ext uri="{FF2B5EF4-FFF2-40B4-BE49-F238E27FC236}">
                <a16:creationId xmlns:a16="http://schemas.microsoft.com/office/drawing/2014/main" id="{907201F0-C789-CACB-FBC2-F4653C600CB4}"/>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4" name="Picture 3">
            <a:extLst>
              <a:ext uri="{FF2B5EF4-FFF2-40B4-BE49-F238E27FC236}">
                <a16:creationId xmlns:a16="http://schemas.microsoft.com/office/drawing/2014/main" id="{08E07C45-EC2D-F648-0638-DF63A292B152}"/>
              </a:ext>
            </a:extLst>
          </p:cNvPr>
          <p:cNvPicPr>
            <a:picLocks/>
          </p:cNvPicPr>
          <p:nvPr/>
        </p:nvPicPr>
        <p:blipFill>
          <a:blip r:embed="rId3">
            <a:extLst>
              <a:ext uri="{28A0092B-C50C-407E-A947-70E740481C1C}">
                <a14:useLocalDpi xmlns:a14="http://schemas.microsoft.com/office/drawing/2010/main" val="0"/>
              </a:ext>
            </a:extLst>
          </a:blip>
          <a:srcRect l="16565" r="16565"/>
          <a:stretch/>
        </p:blipFill>
        <p:spPr>
          <a:xfrm>
            <a:off x="684778" y="2024754"/>
            <a:ext cx="2475200" cy="2467698"/>
          </a:xfrm>
          <a:prstGeom prst="ellipse">
            <a:avLst/>
          </a:prstGeom>
        </p:spPr>
      </p:pic>
    </p:spTree>
    <p:extLst>
      <p:ext uri="{BB962C8B-B14F-4D97-AF65-F5344CB8AC3E}">
        <p14:creationId xmlns:p14="http://schemas.microsoft.com/office/powerpoint/2010/main" val="4075777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49AAB"/>
        </a:solidFill>
        <a:effectLst/>
      </p:bgPr>
    </p:bg>
    <p:spTree>
      <p:nvGrpSpPr>
        <p:cNvPr id="1" name="Shape 211"/>
        <p:cNvGrpSpPr/>
        <p:nvPr/>
      </p:nvGrpSpPr>
      <p:grpSpPr>
        <a:xfrm>
          <a:off x="0" y="0"/>
          <a:ext cx="0" cy="0"/>
          <a:chOff x="0" y="0"/>
          <a:chExt cx="0" cy="0"/>
        </a:xfrm>
      </p:grpSpPr>
      <p:sp>
        <p:nvSpPr>
          <p:cNvPr id="213" name="Google Shape;213;p31"/>
          <p:cNvSpPr txBox="1"/>
          <p:nvPr/>
        </p:nvSpPr>
        <p:spPr>
          <a:xfrm>
            <a:off x="442823" y="2594415"/>
            <a:ext cx="8054282" cy="3370133"/>
          </a:xfrm>
          <a:prstGeom prst="rect">
            <a:avLst/>
          </a:prstGeom>
          <a:noFill/>
          <a:ln>
            <a:noFill/>
          </a:ln>
        </p:spPr>
        <p:txBody>
          <a:bodyPr spcFirstLastPara="1" wrap="square" lIns="45713" tIns="22850" rIns="45713" bIns="22850" anchor="t" anchorCtr="0">
            <a:spAutoFit/>
          </a:bodyPr>
          <a:lstStyle/>
          <a:p>
            <a:pPr>
              <a:buClr>
                <a:srgbClr val="000000"/>
              </a:buClr>
              <a:buSzPts val="11500"/>
            </a:pPr>
            <a:r>
              <a:rPr lang="en-US" sz="7200" b="1" dirty="0">
                <a:solidFill>
                  <a:schemeClr val="bg1"/>
                </a:solidFill>
                <a:latin typeface="Century Gothic" panose="020B0502020202020204" pitchFamily="34" charset="0"/>
                <a:ea typeface="Poppins"/>
                <a:cs typeface="Arial" panose="020B0604020202020204" pitchFamily="34" charset="0"/>
                <a:sym typeface="Poppins"/>
              </a:rPr>
              <a:t>What Happens </a:t>
            </a:r>
            <a:r>
              <a:rPr lang="en-US" sz="7200" b="1" dirty="0">
                <a:solidFill>
                  <a:schemeClr val="accent4"/>
                </a:solidFill>
                <a:latin typeface="Century Gothic" panose="020B0502020202020204" pitchFamily="34" charset="0"/>
                <a:ea typeface="Poppins"/>
                <a:cs typeface="Arial" panose="020B0604020202020204" pitchFamily="34" charset="0"/>
                <a:sym typeface="Poppins"/>
              </a:rPr>
              <a:t>After</a:t>
            </a:r>
            <a:r>
              <a:rPr lang="en-US" sz="7200" b="1" dirty="0">
                <a:solidFill>
                  <a:schemeClr val="bg1"/>
                </a:solidFill>
                <a:latin typeface="Century Gothic" panose="020B0502020202020204" pitchFamily="34" charset="0"/>
                <a:ea typeface="Poppins"/>
                <a:cs typeface="Arial" panose="020B0604020202020204" pitchFamily="34" charset="0"/>
                <a:sym typeface="Poppins"/>
              </a:rPr>
              <a:t> I File My Taxes?</a:t>
            </a:r>
            <a:endParaRPr sz="7200" b="1" dirty="0">
              <a:solidFill>
                <a:schemeClr val="bg1"/>
              </a:solidFill>
              <a:latin typeface="Century Gothic" panose="020B0502020202020204" pitchFamily="34" charset="0"/>
              <a:ea typeface="Poppins"/>
              <a:cs typeface="Arial" panose="020B0604020202020204" pitchFamily="34" charset="0"/>
              <a:sym typeface="Poppins"/>
            </a:endParaRPr>
          </a:p>
        </p:txBody>
      </p:sp>
      <p:cxnSp>
        <p:nvCxnSpPr>
          <p:cNvPr id="217" name="Google Shape;217;p31"/>
          <p:cNvCxnSpPr>
            <a:cxnSpLocks/>
          </p:cNvCxnSpPr>
          <p:nvPr/>
        </p:nvCxnSpPr>
        <p:spPr>
          <a:xfrm>
            <a:off x="442823" y="6095674"/>
            <a:ext cx="11382554" cy="0"/>
          </a:xfrm>
          <a:prstGeom prst="straightConnector1">
            <a:avLst/>
          </a:prstGeom>
          <a:noFill/>
          <a:ln w="9525" cap="flat" cmpd="sng">
            <a:solidFill>
              <a:srgbClr val="FFC000"/>
            </a:solidFill>
            <a:prstDash val="solid"/>
            <a:round/>
            <a:headEnd type="none" w="sm" len="sm"/>
            <a:tailEnd type="none" w="sm" len="sm"/>
          </a:ln>
        </p:spPr>
      </p:cxnSp>
      <p:sp>
        <p:nvSpPr>
          <p:cNvPr id="2" name="Slide Number Placeholder 1">
            <a:extLst>
              <a:ext uri="{FF2B5EF4-FFF2-40B4-BE49-F238E27FC236}">
                <a16:creationId xmlns:a16="http://schemas.microsoft.com/office/drawing/2014/main" id="{040ADFEB-5959-9518-F635-831D66B1185C}"/>
              </a:ext>
            </a:extLst>
          </p:cNvPr>
          <p:cNvSpPr>
            <a:spLocks noGrp="1"/>
          </p:cNvSpPr>
          <p:nvPr>
            <p:ph type="sldNum" sz="quarter" idx="12"/>
          </p:nvPr>
        </p:nvSpPr>
        <p:spPr/>
        <p:txBody>
          <a:bodyPr/>
          <a:lstStyle/>
          <a:p>
            <a:fld id="{414AA528-B3CD-46D6-BB22-FE3E7B7F0E42}" type="slidenum">
              <a:rPr lang="en-US" smtClean="0"/>
              <a:t>32</a:t>
            </a:fld>
            <a:endParaRPr lang="en-US"/>
          </a:p>
        </p:txBody>
      </p:sp>
      <p:sp>
        <p:nvSpPr>
          <p:cNvPr id="4" name="Triangle 3">
            <a:extLst>
              <a:ext uri="{FF2B5EF4-FFF2-40B4-BE49-F238E27FC236}">
                <a16:creationId xmlns:a16="http://schemas.microsoft.com/office/drawing/2014/main" id="{D7E46C8F-2DD6-E365-36CE-8E24A260D95F}"/>
              </a:ext>
            </a:extLst>
          </p:cNvPr>
          <p:cNvSpPr/>
          <p:nvPr/>
        </p:nvSpPr>
        <p:spPr>
          <a:xfrm>
            <a:off x="10051675" y="1974106"/>
            <a:ext cx="1155089" cy="995765"/>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Triangle 4">
            <a:extLst>
              <a:ext uri="{FF2B5EF4-FFF2-40B4-BE49-F238E27FC236}">
                <a16:creationId xmlns:a16="http://schemas.microsoft.com/office/drawing/2014/main" id="{93167F7E-ED76-1F32-333A-F7ED3B8C22DF}"/>
              </a:ext>
            </a:extLst>
          </p:cNvPr>
          <p:cNvSpPr/>
          <p:nvPr/>
        </p:nvSpPr>
        <p:spPr>
          <a:xfrm rot="10800000">
            <a:off x="10642914" y="1981438"/>
            <a:ext cx="1155089" cy="99576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Triangle 5">
            <a:extLst>
              <a:ext uri="{FF2B5EF4-FFF2-40B4-BE49-F238E27FC236}">
                <a16:creationId xmlns:a16="http://schemas.microsoft.com/office/drawing/2014/main" id="{C2F01BF1-25B0-0699-75B4-9E4A22C397DF}"/>
              </a:ext>
            </a:extLst>
          </p:cNvPr>
          <p:cNvSpPr/>
          <p:nvPr/>
        </p:nvSpPr>
        <p:spPr>
          <a:xfrm rot="15546353">
            <a:off x="10232548" y="3877611"/>
            <a:ext cx="664568" cy="572903"/>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Triangle 6">
            <a:extLst>
              <a:ext uri="{FF2B5EF4-FFF2-40B4-BE49-F238E27FC236}">
                <a16:creationId xmlns:a16="http://schemas.microsoft.com/office/drawing/2014/main" id="{216753B9-0D6F-B268-69E4-574C3C0E7F09}"/>
              </a:ext>
            </a:extLst>
          </p:cNvPr>
          <p:cNvSpPr/>
          <p:nvPr/>
        </p:nvSpPr>
        <p:spPr>
          <a:xfrm rot="10800000">
            <a:off x="10908921" y="3352"/>
            <a:ext cx="1155089" cy="995765"/>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riangle 7">
            <a:extLst>
              <a:ext uri="{FF2B5EF4-FFF2-40B4-BE49-F238E27FC236}">
                <a16:creationId xmlns:a16="http://schemas.microsoft.com/office/drawing/2014/main" id="{2628C573-B206-1528-2D63-9739D4BEE8F1}"/>
              </a:ext>
            </a:extLst>
          </p:cNvPr>
          <p:cNvSpPr/>
          <p:nvPr/>
        </p:nvSpPr>
        <p:spPr>
          <a:xfrm rot="10800000">
            <a:off x="10642914" y="-1"/>
            <a:ext cx="1155089" cy="995765"/>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riangle 8">
            <a:extLst>
              <a:ext uri="{FF2B5EF4-FFF2-40B4-BE49-F238E27FC236}">
                <a16:creationId xmlns:a16="http://schemas.microsoft.com/office/drawing/2014/main" id="{7893D8E8-489C-4450-0323-2F46EC16B7E9}"/>
              </a:ext>
            </a:extLst>
          </p:cNvPr>
          <p:cNvSpPr/>
          <p:nvPr/>
        </p:nvSpPr>
        <p:spPr>
          <a:xfrm>
            <a:off x="9468835" y="984041"/>
            <a:ext cx="1155089" cy="995765"/>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riangle 9">
            <a:extLst>
              <a:ext uri="{FF2B5EF4-FFF2-40B4-BE49-F238E27FC236}">
                <a16:creationId xmlns:a16="http://schemas.microsoft.com/office/drawing/2014/main" id="{FA51F651-1EAB-AAE0-B3A0-72CE9A75EB09}"/>
              </a:ext>
            </a:extLst>
          </p:cNvPr>
          <p:cNvSpPr/>
          <p:nvPr/>
        </p:nvSpPr>
        <p:spPr>
          <a:xfrm>
            <a:off x="10642914" y="990743"/>
            <a:ext cx="1155089" cy="995765"/>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Triangle 10">
            <a:extLst>
              <a:ext uri="{FF2B5EF4-FFF2-40B4-BE49-F238E27FC236}">
                <a16:creationId xmlns:a16="http://schemas.microsoft.com/office/drawing/2014/main" id="{E59FA6F4-196E-8830-3C18-3BE5300B2CFB}"/>
              </a:ext>
            </a:extLst>
          </p:cNvPr>
          <p:cNvSpPr/>
          <p:nvPr/>
        </p:nvSpPr>
        <p:spPr>
          <a:xfrm rot="10800000">
            <a:off x="8896653" y="2983448"/>
            <a:ext cx="1155089" cy="995765"/>
          </a:xfrm>
          <a:prstGeom prs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C3A87A30-34DA-5824-DB0D-CFD05767EF65}"/>
              </a:ext>
            </a:extLst>
          </p:cNvPr>
          <p:cNvSpPr/>
          <p:nvPr/>
        </p:nvSpPr>
        <p:spPr>
          <a:xfrm rot="18841920">
            <a:off x="8356416" y="1671595"/>
            <a:ext cx="695577" cy="599633"/>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E9005124-B583-F3EB-22FC-5B41C38AEA5D}"/>
              </a:ext>
            </a:extLst>
          </p:cNvPr>
          <p:cNvSpPr/>
          <p:nvPr/>
        </p:nvSpPr>
        <p:spPr>
          <a:xfrm rot="9524835">
            <a:off x="8092605" y="4254206"/>
            <a:ext cx="695577" cy="599633"/>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13">
            <a:extLst>
              <a:ext uri="{FF2B5EF4-FFF2-40B4-BE49-F238E27FC236}">
                <a16:creationId xmlns:a16="http://schemas.microsoft.com/office/drawing/2014/main" id="{6C2B8B4D-D140-2A38-03AE-B16F9CBE7156}"/>
              </a:ext>
            </a:extLst>
          </p:cNvPr>
          <p:cNvSpPr/>
          <p:nvPr/>
        </p:nvSpPr>
        <p:spPr>
          <a:xfrm rot="8476608">
            <a:off x="9100109" y="4969985"/>
            <a:ext cx="418892" cy="361114"/>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14">
            <a:extLst>
              <a:ext uri="{FF2B5EF4-FFF2-40B4-BE49-F238E27FC236}">
                <a16:creationId xmlns:a16="http://schemas.microsoft.com/office/drawing/2014/main" id="{31184AD3-3228-8794-ED77-20D62CEB98CA}"/>
              </a:ext>
            </a:extLst>
          </p:cNvPr>
          <p:cNvSpPr/>
          <p:nvPr/>
        </p:nvSpPr>
        <p:spPr>
          <a:xfrm rot="5019913">
            <a:off x="10116106" y="4869338"/>
            <a:ext cx="359140" cy="30960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2956243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3;p2">
            <a:extLst>
              <a:ext uri="{FF2B5EF4-FFF2-40B4-BE49-F238E27FC236}">
                <a16:creationId xmlns:a16="http://schemas.microsoft.com/office/drawing/2014/main" id="{8B7AF60A-1658-DD41-B88D-DC911A5CFDDA}"/>
              </a:ext>
            </a:extLst>
          </p:cNvPr>
          <p:cNvSpPr txBox="1"/>
          <p:nvPr/>
        </p:nvSpPr>
        <p:spPr>
          <a:xfrm>
            <a:off x="852987" y="577665"/>
            <a:ext cx="10611435" cy="571931"/>
          </a:xfrm>
          <a:prstGeom prst="rect">
            <a:avLst/>
          </a:prstGeom>
          <a:noFill/>
          <a:ln>
            <a:noFill/>
          </a:ln>
        </p:spPr>
        <p:txBody>
          <a:bodyPr spcFirstLastPara="1" wrap="square" lIns="45713" tIns="22850" rIns="45713" bIns="22850" anchor="t" anchorCtr="0">
            <a:spAutoFit/>
          </a:bodyPr>
          <a:lstStyle/>
          <a:p>
            <a:pPr>
              <a:lnSpc>
                <a:spcPts val="4140"/>
              </a:lnSpc>
            </a:pPr>
            <a:r>
              <a:rPr lang="en-US" sz="3200" b="1" dirty="0">
                <a:solidFill>
                  <a:srgbClr val="112F3D"/>
                </a:solidFill>
                <a:latin typeface="Century Gothic" panose="020B0502020202020204" pitchFamily="34" charset="0"/>
                <a:cs typeface="Arial" panose="020B0604020202020204" pitchFamily="34" charset="0"/>
                <a:sym typeface="Montserrat SemiBold"/>
              </a:rPr>
              <a:t>What if I Uncovered Identity Theft While Filing?</a:t>
            </a:r>
            <a:endParaRPr lang="en-US" sz="2400" b="1" dirty="0">
              <a:solidFill>
                <a:srgbClr val="112F3D"/>
              </a:solidFill>
              <a:latin typeface="Century Gothic" panose="020B0502020202020204" pitchFamily="34" charset="0"/>
              <a:cs typeface="Arial" panose="020B0604020202020204" pitchFamily="34" charset="0"/>
            </a:endParaRPr>
          </a:p>
        </p:txBody>
      </p:sp>
      <p:sp>
        <p:nvSpPr>
          <p:cNvPr id="14" name="Text Placeholder 8">
            <a:extLst>
              <a:ext uri="{FF2B5EF4-FFF2-40B4-BE49-F238E27FC236}">
                <a16:creationId xmlns:a16="http://schemas.microsoft.com/office/drawing/2014/main" id="{E9F77391-77F9-ED50-2B3E-DE63B864EDDD}"/>
              </a:ext>
            </a:extLst>
          </p:cNvPr>
          <p:cNvSpPr txBox="1">
            <a:spLocks/>
          </p:cNvSpPr>
          <p:nvPr/>
        </p:nvSpPr>
        <p:spPr>
          <a:xfrm>
            <a:off x="876300" y="1487960"/>
            <a:ext cx="7469210" cy="4868390"/>
          </a:xfrm>
          <a:prstGeom prst="rect">
            <a:avLst/>
          </a:prstGeom>
        </p:spPr>
        <p:txBody>
          <a:bodyPr numCol="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Aft>
                <a:spcPts val="600"/>
              </a:spcAft>
              <a:buFont typeface="Arial" panose="020B0604020202020204" pitchFamily="34" charset="0"/>
              <a:buChar char="•"/>
            </a:pPr>
            <a:r>
              <a:rPr lang="en-US" sz="2400" b="1" dirty="0">
                <a:solidFill>
                  <a:schemeClr val="accent2"/>
                </a:solidFill>
                <a:latin typeface="Century Gothic" panose="020B0502020202020204" pitchFamily="34" charset="0"/>
                <a:cs typeface="Calibri" panose="020F0502020204030204" pitchFamily="34" charset="0"/>
              </a:rPr>
              <a:t>What do you mean by identity theft/tax fraud?</a:t>
            </a:r>
          </a:p>
          <a:p>
            <a:pPr marL="800100" lvl="1" indent="-342900">
              <a:spcAft>
                <a:spcPts val="600"/>
              </a:spcAft>
              <a:buFont typeface="Arial" panose="020B0604020202020204" pitchFamily="34" charset="0"/>
              <a:buChar char="•"/>
            </a:pPr>
            <a:r>
              <a:rPr lang="en-US" sz="1800" dirty="0">
                <a:solidFill>
                  <a:schemeClr val="tx2"/>
                </a:solidFill>
                <a:latin typeface="Century Gothic" panose="020B0502020202020204" pitchFamily="34" charset="0"/>
                <a:cs typeface="Calibri" panose="020F0502020204030204" pitchFamily="34" charset="0"/>
              </a:rPr>
              <a:t>Someone claims you as a dependent on their tax return that shouldn’t.</a:t>
            </a:r>
          </a:p>
          <a:p>
            <a:pPr marL="800100" lvl="1" indent="-342900">
              <a:spcAft>
                <a:spcPts val="600"/>
              </a:spcAft>
              <a:buFont typeface="Arial" panose="020B0604020202020204" pitchFamily="34" charset="0"/>
              <a:buChar char="•"/>
            </a:pPr>
            <a:r>
              <a:rPr lang="en-US" sz="1800" dirty="0">
                <a:solidFill>
                  <a:schemeClr val="tx2"/>
                </a:solidFill>
                <a:latin typeface="Century Gothic" panose="020B0502020202020204" pitchFamily="34" charset="0"/>
                <a:cs typeface="Calibri" panose="020F0502020204030204" pitchFamily="34" charset="0"/>
              </a:rPr>
              <a:t>Someone steals your Social Security Number to try to claim your stimulus payments or credits and direct to their bank account.</a:t>
            </a:r>
          </a:p>
          <a:p>
            <a:pPr marL="342900" indent="-342900">
              <a:spcAft>
                <a:spcPts val="1200"/>
              </a:spcAft>
              <a:buFont typeface="Arial" panose="020B0604020202020204" pitchFamily="34" charset="0"/>
              <a:buChar char="•"/>
            </a:pPr>
            <a:r>
              <a:rPr lang="en-US" sz="2400" b="1" dirty="0">
                <a:solidFill>
                  <a:schemeClr val="accent2"/>
                </a:solidFill>
                <a:latin typeface="Century Gothic" panose="020B0502020202020204" pitchFamily="34" charset="0"/>
                <a:cs typeface="Calibri" panose="020F0502020204030204" pitchFamily="34" charset="0"/>
              </a:rPr>
              <a:t>Who is legally allowed to claim me as a dependent?</a:t>
            </a:r>
          </a:p>
          <a:p>
            <a:pPr marL="800100" lvl="1" indent="-342900">
              <a:spcAft>
                <a:spcPts val="1200"/>
              </a:spcAft>
              <a:buFont typeface="Arial" panose="020B0604020202020204" pitchFamily="34" charset="0"/>
              <a:buChar char="•"/>
            </a:pPr>
            <a:r>
              <a:rPr lang="en-US" sz="1800" dirty="0">
                <a:solidFill>
                  <a:srgbClr val="112F3D"/>
                </a:solidFill>
                <a:latin typeface="Century Gothic" panose="020B0502020202020204" pitchFamily="34" charset="0"/>
                <a:cs typeface="Calibri" panose="020F0502020204030204" pitchFamily="34" charset="0"/>
              </a:rPr>
              <a:t>Someone can claim you as a dependent if they provided at least half of your support for the tax year. If they are your foster parent or family, there are additional rules that apply. </a:t>
            </a:r>
            <a:r>
              <a:rPr lang="en-US" sz="1800" i="1" dirty="0">
                <a:solidFill>
                  <a:srgbClr val="112F3D"/>
                </a:solidFill>
                <a:latin typeface="Century Gothic" panose="020B0502020202020204" pitchFamily="34" charset="0"/>
                <a:cs typeface="Calibri" panose="020F0502020204030204" pitchFamily="34" charset="0"/>
              </a:rPr>
              <a:t>Trainer will explain. </a:t>
            </a:r>
          </a:p>
          <a:p>
            <a:pPr marL="800100" lvl="1" indent="-342900">
              <a:spcAft>
                <a:spcPts val="1200"/>
              </a:spcAft>
              <a:buFont typeface="Arial" panose="020B0604020202020204" pitchFamily="34" charset="0"/>
              <a:buChar char="•"/>
            </a:pPr>
            <a:r>
              <a:rPr lang="en-US" sz="1800" dirty="0">
                <a:solidFill>
                  <a:srgbClr val="112F3D"/>
                </a:solidFill>
                <a:latin typeface="Century Gothic" panose="020B0502020202020204" pitchFamily="34" charset="0"/>
                <a:cs typeface="Calibri" panose="020F0502020204030204" pitchFamily="34" charset="0"/>
              </a:rPr>
              <a:t>If someone claims you that did not provide this, that is tax fraud.</a:t>
            </a:r>
          </a:p>
        </p:txBody>
      </p:sp>
      <p:sp>
        <p:nvSpPr>
          <p:cNvPr id="12" name="Slide Number Placeholder 1">
            <a:extLst>
              <a:ext uri="{FF2B5EF4-FFF2-40B4-BE49-F238E27FC236}">
                <a16:creationId xmlns:a16="http://schemas.microsoft.com/office/drawing/2014/main" id="{BC73A766-80E2-C5EB-2918-B83BE5118921}"/>
              </a:ext>
            </a:extLst>
          </p:cNvPr>
          <p:cNvSpPr>
            <a:spLocks noGrp="1"/>
          </p:cNvSpPr>
          <p:nvPr>
            <p:ph type="sldNum" sz="quarter" idx="12"/>
          </p:nvPr>
        </p:nvSpPr>
        <p:spPr>
          <a:xfrm>
            <a:off x="8610600" y="6356350"/>
            <a:ext cx="2743200" cy="365125"/>
          </a:xfrm>
        </p:spPr>
        <p:txBody>
          <a:bodyPr/>
          <a:lstStyle/>
          <a:p>
            <a:fld id="{414AA528-B3CD-46D6-BB22-FE3E7B7F0E42}" type="slidenum">
              <a:rPr lang="en-US" sz="1100" smtClean="0">
                <a:solidFill>
                  <a:schemeClr val="bg2">
                    <a:lumMod val="75000"/>
                  </a:schemeClr>
                </a:solidFill>
              </a:rPr>
              <a:t>33</a:t>
            </a:fld>
            <a:endParaRPr lang="en-US" dirty="0">
              <a:solidFill>
                <a:schemeClr val="bg2">
                  <a:lumMod val="75000"/>
                </a:schemeClr>
              </a:solidFill>
            </a:endParaRPr>
          </a:p>
        </p:txBody>
      </p:sp>
      <p:sp>
        <p:nvSpPr>
          <p:cNvPr id="16" name="Triangle 15">
            <a:extLst>
              <a:ext uri="{FF2B5EF4-FFF2-40B4-BE49-F238E27FC236}">
                <a16:creationId xmlns:a16="http://schemas.microsoft.com/office/drawing/2014/main" id="{92181E78-0270-B63E-428C-A1FBA188EA84}"/>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riangle 16">
            <a:extLst>
              <a:ext uri="{FF2B5EF4-FFF2-40B4-BE49-F238E27FC236}">
                <a16:creationId xmlns:a16="http://schemas.microsoft.com/office/drawing/2014/main" id="{A8A41550-0291-28DC-5DFF-8AB4B7E3F581}"/>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8" name="Triangle 17">
            <a:extLst>
              <a:ext uri="{FF2B5EF4-FFF2-40B4-BE49-F238E27FC236}">
                <a16:creationId xmlns:a16="http://schemas.microsoft.com/office/drawing/2014/main" id="{310B46B6-7FFB-5D33-FBC4-31B647AD0504}"/>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Triangle 18">
            <a:extLst>
              <a:ext uri="{FF2B5EF4-FFF2-40B4-BE49-F238E27FC236}">
                <a16:creationId xmlns:a16="http://schemas.microsoft.com/office/drawing/2014/main" id="{04FD5550-1F18-7025-DDD2-FC562D61E3CA}"/>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0" name="Triangle 19">
            <a:extLst>
              <a:ext uri="{FF2B5EF4-FFF2-40B4-BE49-F238E27FC236}">
                <a16:creationId xmlns:a16="http://schemas.microsoft.com/office/drawing/2014/main" id="{5B48CE6A-D3B5-9702-1E9A-7A4B313F2842}"/>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Triangle 20">
            <a:extLst>
              <a:ext uri="{FF2B5EF4-FFF2-40B4-BE49-F238E27FC236}">
                <a16:creationId xmlns:a16="http://schemas.microsoft.com/office/drawing/2014/main" id="{74856D5C-8955-82FA-CAD1-6A49C989731E}"/>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Triangle 21">
            <a:extLst>
              <a:ext uri="{FF2B5EF4-FFF2-40B4-BE49-F238E27FC236}">
                <a16:creationId xmlns:a16="http://schemas.microsoft.com/office/drawing/2014/main" id="{E8628E21-4FEE-73D2-36DF-9F6F2ECB777A}"/>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Triangle 22">
            <a:extLst>
              <a:ext uri="{FF2B5EF4-FFF2-40B4-BE49-F238E27FC236}">
                <a16:creationId xmlns:a16="http://schemas.microsoft.com/office/drawing/2014/main" id="{C898C6A4-E86E-05A9-6A79-403012B9EC20}"/>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Triangle 23">
            <a:extLst>
              <a:ext uri="{FF2B5EF4-FFF2-40B4-BE49-F238E27FC236}">
                <a16:creationId xmlns:a16="http://schemas.microsoft.com/office/drawing/2014/main" id="{5ECC8CA4-DF11-BA55-458E-DF3C8BCBC3AF}"/>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5" name="Triangle 24">
            <a:extLst>
              <a:ext uri="{FF2B5EF4-FFF2-40B4-BE49-F238E27FC236}">
                <a16:creationId xmlns:a16="http://schemas.microsoft.com/office/drawing/2014/main" id="{6AA48F86-3B37-B3D4-E1B0-AD5D2F3F3E20}"/>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6" name="Triangle 25">
            <a:extLst>
              <a:ext uri="{FF2B5EF4-FFF2-40B4-BE49-F238E27FC236}">
                <a16:creationId xmlns:a16="http://schemas.microsoft.com/office/drawing/2014/main" id="{907201F0-C789-CACB-FBC2-F4653C600CB4}"/>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8" name="Graphic 7">
            <a:extLst>
              <a:ext uri="{FF2B5EF4-FFF2-40B4-BE49-F238E27FC236}">
                <a16:creationId xmlns:a16="http://schemas.microsoft.com/office/drawing/2014/main" id="{B8CDA425-DE60-B320-9296-6CA53C1076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0600" y="1149596"/>
            <a:ext cx="2455083" cy="2455083"/>
          </a:xfrm>
          <a:prstGeom prst="rect">
            <a:avLst/>
          </a:prstGeom>
        </p:spPr>
      </p:pic>
    </p:spTree>
    <p:extLst>
      <p:ext uri="{BB962C8B-B14F-4D97-AF65-F5344CB8AC3E}">
        <p14:creationId xmlns:p14="http://schemas.microsoft.com/office/powerpoint/2010/main" val="3521036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3;p2">
            <a:extLst>
              <a:ext uri="{FF2B5EF4-FFF2-40B4-BE49-F238E27FC236}">
                <a16:creationId xmlns:a16="http://schemas.microsoft.com/office/drawing/2014/main" id="{8B7AF60A-1658-DD41-B88D-DC911A5CFDDA}"/>
              </a:ext>
            </a:extLst>
          </p:cNvPr>
          <p:cNvSpPr txBox="1"/>
          <p:nvPr/>
        </p:nvSpPr>
        <p:spPr>
          <a:xfrm>
            <a:off x="852987" y="577665"/>
            <a:ext cx="10611435" cy="571931"/>
          </a:xfrm>
          <a:prstGeom prst="rect">
            <a:avLst/>
          </a:prstGeom>
          <a:noFill/>
          <a:ln>
            <a:noFill/>
          </a:ln>
        </p:spPr>
        <p:txBody>
          <a:bodyPr spcFirstLastPara="1" wrap="square" lIns="45713" tIns="22850" rIns="45713" bIns="22850" anchor="t" anchorCtr="0">
            <a:spAutoFit/>
          </a:bodyPr>
          <a:lstStyle/>
          <a:p>
            <a:pPr>
              <a:lnSpc>
                <a:spcPts val="4140"/>
              </a:lnSpc>
            </a:pPr>
            <a:r>
              <a:rPr lang="en-US" sz="3200" b="1" dirty="0">
                <a:solidFill>
                  <a:srgbClr val="112F3D"/>
                </a:solidFill>
                <a:latin typeface="Century Gothic" panose="020B0502020202020204" pitchFamily="34" charset="0"/>
                <a:cs typeface="Arial" panose="020B0604020202020204" pitchFamily="34" charset="0"/>
                <a:sym typeface="Montserrat SemiBold"/>
              </a:rPr>
              <a:t>How Do I Address Identity Theft?</a:t>
            </a:r>
            <a:endParaRPr lang="en-US" sz="2400" b="1" dirty="0">
              <a:solidFill>
                <a:srgbClr val="112F3D"/>
              </a:solidFill>
              <a:latin typeface="Century Gothic" panose="020B0502020202020204" pitchFamily="34" charset="0"/>
              <a:cs typeface="Arial" panose="020B0604020202020204" pitchFamily="34" charset="0"/>
            </a:endParaRPr>
          </a:p>
        </p:txBody>
      </p:sp>
      <p:sp>
        <p:nvSpPr>
          <p:cNvPr id="14" name="Text Placeholder 8">
            <a:extLst>
              <a:ext uri="{FF2B5EF4-FFF2-40B4-BE49-F238E27FC236}">
                <a16:creationId xmlns:a16="http://schemas.microsoft.com/office/drawing/2014/main" id="{E9F77391-77F9-ED50-2B3E-DE63B864EDDD}"/>
              </a:ext>
            </a:extLst>
          </p:cNvPr>
          <p:cNvSpPr txBox="1">
            <a:spLocks/>
          </p:cNvSpPr>
          <p:nvPr/>
        </p:nvSpPr>
        <p:spPr>
          <a:xfrm>
            <a:off x="876300" y="1487960"/>
            <a:ext cx="7507846" cy="4868390"/>
          </a:xfrm>
          <a:prstGeom prst="rect">
            <a:avLst/>
          </a:prstGeom>
        </p:spPr>
        <p:txBody>
          <a:bodyPr numCol="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Aft>
                <a:spcPts val="1200"/>
              </a:spcAft>
              <a:buFont typeface="Arial" panose="020B0604020202020204" pitchFamily="34" charset="0"/>
              <a:buChar char="•"/>
            </a:pPr>
            <a:r>
              <a:rPr lang="en-US" sz="2400" b="1" dirty="0">
                <a:solidFill>
                  <a:schemeClr val="accent2"/>
                </a:solidFill>
                <a:latin typeface="Century Gothic" panose="020B0502020202020204" pitchFamily="34" charset="0"/>
                <a:cs typeface="Calibri" panose="020F0502020204030204" pitchFamily="34" charset="0"/>
              </a:rPr>
              <a:t>Talk to your county child welfare agency:</a:t>
            </a:r>
          </a:p>
          <a:p>
            <a:pPr marL="800100" lvl="1" indent="-342900">
              <a:spcAft>
                <a:spcPts val="600"/>
              </a:spcAft>
              <a:buFont typeface="Arial" panose="020B0604020202020204" pitchFamily="34" charset="0"/>
              <a:buChar char="•"/>
            </a:pPr>
            <a:r>
              <a:rPr lang="en-US" sz="1800" b="1" i="1" dirty="0">
                <a:solidFill>
                  <a:schemeClr val="tx2"/>
                </a:solidFill>
                <a:latin typeface="Century Gothic" panose="020B0502020202020204" pitchFamily="34" charset="0"/>
                <a:cs typeface="Calibri" panose="020F0502020204030204" pitchFamily="34" charset="0"/>
              </a:rPr>
              <a:t>Current nonminor dependents </a:t>
            </a:r>
            <a:r>
              <a:rPr lang="en-US" sz="1800" b="1" i="1" dirty="0">
                <a:solidFill>
                  <a:schemeClr val="tx2"/>
                </a:solidFill>
                <a:latin typeface="Century Gothic" panose="020B0502020202020204" pitchFamily="34" charset="0"/>
                <a:cs typeface="Calibri" panose="020F0502020204030204" pitchFamily="34" charset="0"/>
                <a:sym typeface="Symbol" panose="05050102010706020507" pitchFamily="18" charset="2"/>
              </a:rPr>
              <a:t>► </a:t>
            </a:r>
            <a:r>
              <a:rPr lang="en-US" sz="1800" dirty="0">
                <a:solidFill>
                  <a:schemeClr val="tx2"/>
                </a:solidFill>
                <a:latin typeface="Century Gothic" panose="020B0502020202020204" pitchFamily="34" charset="0"/>
                <a:cs typeface="Calibri" panose="020F0502020204030204" pitchFamily="34" charset="0"/>
              </a:rPr>
              <a:t>Seek assistance from your social worker or dependency attorney to resolve the issue.</a:t>
            </a:r>
          </a:p>
          <a:p>
            <a:pPr marL="800100" lvl="1" indent="-342900">
              <a:spcAft>
                <a:spcPts val="1200"/>
              </a:spcAft>
              <a:buFont typeface="Arial" panose="020B0604020202020204" pitchFamily="34" charset="0"/>
              <a:buChar char="•"/>
            </a:pPr>
            <a:r>
              <a:rPr lang="en-US" sz="1800" b="1" i="1" dirty="0">
                <a:solidFill>
                  <a:schemeClr val="tx2"/>
                </a:solidFill>
                <a:latin typeface="Century Gothic" panose="020B0502020202020204" pitchFamily="34" charset="0"/>
                <a:cs typeface="Calibri" panose="020F0502020204030204" pitchFamily="34" charset="0"/>
              </a:rPr>
              <a:t>Former foster youth </a:t>
            </a:r>
            <a:r>
              <a:rPr lang="en-US" sz="1800" b="1" i="1" dirty="0">
                <a:solidFill>
                  <a:schemeClr val="tx2"/>
                </a:solidFill>
                <a:latin typeface="Century Gothic" panose="020B0502020202020204" pitchFamily="34" charset="0"/>
                <a:cs typeface="Calibri" panose="020F0502020204030204" pitchFamily="34" charset="0"/>
                <a:sym typeface="Symbol" panose="05050102010706020507" pitchFamily="18" charset="2"/>
              </a:rPr>
              <a:t>►</a:t>
            </a:r>
            <a:r>
              <a:rPr lang="en-US" sz="1800" b="1" i="1" dirty="0">
                <a:solidFill>
                  <a:schemeClr val="tx2"/>
                </a:solidFill>
                <a:latin typeface="Century Gothic" panose="020B0502020202020204" pitchFamily="34" charset="0"/>
                <a:cs typeface="Calibri" panose="020F0502020204030204" pitchFamily="34" charset="0"/>
              </a:rPr>
              <a:t> </a:t>
            </a:r>
            <a:r>
              <a:rPr lang="en-US" sz="1800" dirty="0">
                <a:solidFill>
                  <a:schemeClr val="tx2"/>
                </a:solidFill>
                <a:latin typeface="Century Gothic" panose="020B0502020202020204" pitchFamily="34" charset="0"/>
                <a:cs typeface="Calibri" panose="020F0502020204030204" pitchFamily="34" charset="0"/>
              </a:rPr>
              <a:t>Seek assistance from legal aid or check in with county child welfare agency about whether they can refer you to a specific organization addressing this for foster youth. </a:t>
            </a:r>
          </a:p>
          <a:p>
            <a:pPr marL="342900" indent="-342900">
              <a:spcAft>
                <a:spcPts val="600"/>
              </a:spcAft>
              <a:buFont typeface="Arial" panose="020B0604020202020204" pitchFamily="34" charset="0"/>
              <a:buChar char="•"/>
            </a:pPr>
            <a:r>
              <a:rPr lang="en-US" sz="2400" b="1" dirty="0">
                <a:solidFill>
                  <a:schemeClr val="accent2"/>
                </a:solidFill>
                <a:latin typeface="Century Gothic" panose="020B0502020202020204" pitchFamily="34" charset="0"/>
                <a:cs typeface="Calibri" panose="020F0502020204030204" pitchFamily="34" charset="0"/>
              </a:rPr>
              <a:t>Resources:</a:t>
            </a:r>
          </a:p>
          <a:p>
            <a:pPr marL="800100" lvl="1" indent="-342900">
              <a:spcAft>
                <a:spcPts val="600"/>
              </a:spcAft>
              <a:buFont typeface="Arial" panose="020B0604020202020204" pitchFamily="34" charset="0"/>
              <a:buChar char="•"/>
            </a:pPr>
            <a:r>
              <a:rPr lang="en-US" sz="1800" dirty="0">
                <a:solidFill>
                  <a:schemeClr val="tx2"/>
                </a:solidFill>
                <a:latin typeface="Century Gothic" panose="020B0502020202020204" pitchFamily="34" charset="0"/>
                <a:cs typeface="Calibri" panose="020F0502020204030204" pitchFamily="34" charset="0"/>
              </a:rPr>
              <a:t>Low Income Taxpayer Clinics (LITC) Taxpayer Advocate Services: </a:t>
            </a:r>
            <a:r>
              <a:rPr lang="en-US" sz="1800" dirty="0">
                <a:solidFill>
                  <a:schemeClr val="tx2"/>
                </a:solidFill>
                <a:latin typeface="Century Gothic" panose="020B0502020202020204" pitchFamily="34" charset="0"/>
                <a:cs typeface="Calibri" panose="020F0502020204030204" pitchFamily="34" charset="0"/>
                <a:hlinkClick r:id="rId3"/>
              </a:rPr>
              <a:t>https://www.taxpayeradvocate.irs.gov/about-us/low-income-taxpayer-clinics-litc/</a:t>
            </a:r>
            <a:r>
              <a:rPr lang="en-US" sz="1800" dirty="0">
                <a:solidFill>
                  <a:schemeClr val="tx2"/>
                </a:solidFill>
                <a:latin typeface="Century Gothic" panose="020B0502020202020204" pitchFamily="34" charset="0"/>
                <a:cs typeface="Calibri" panose="020F0502020204030204" pitchFamily="34" charset="0"/>
              </a:rPr>
              <a:t> </a:t>
            </a:r>
          </a:p>
          <a:p>
            <a:pPr marL="800100" lvl="1" indent="-342900">
              <a:spcAft>
                <a:spcPts val="600"/>
              </a:spcAft>
              <a:buFont typeface="Arial" panose="020B0604020202020204" pitchFamily="34" charset="0"/>
              <a:buChar char="•"/>
            </a:pPr>
            <a:r>
              <a:rPr lang="en-US" sz="1800" dirty="0">
                <a:solidFill>
                  <a:schemeClr val="tx2"/>
                </a:solidFill>
                <a:latin typeface="Century Gothic" panose="020B0502020202020204" pitchFamily="34" charset="0"/>
                <a:cs typeface="Calibri" panose="020F0502020204030204" pitchFamily="34" charset="0"/>
              </a:rPr>
              <a:t>If you’re in the Bay Area try Bay Area Legal Aid: </a:t>
            </a:r>
            <a:r>
              <a:rPr lang="en-US" sz="1800" dirty="0">
                <a:solidFill>
                  <a:schemeClr val="tx2"/>
                </a:solidFill>
                <a:latin typeface="Century Gothic" panose="020B0502020202020204" pitchFamily="34" charset="0"/>
                <a:cs typeface="Calibri" panose="020F0502020204030204" pitchFamily="34" charset="0"/>
                <a:hlinkClick r:id="rId4"/>
              </a:rPr>
              <a:t>https://baylegal.org/what-we-do/stability/</a:t>
            </a:r>
            <a:r>
              <a:rPr lang="en-US" sz="1800" dirty="0">
                <a:solidFill>
                  <a:schemeClr val="tx2"/>
                </a:solidFill>
                <a:latin typeface="Century Gothic" panose="020B0502020202020204" pitchFamily="34" charset="0"/>
                <a:cs typeface="Calibri" panose="020F0502020204030204" pitchFamily="34" charset="0"/>
              </a:rPr>
              <a:t>  </a:t>
            </a:r>
          </a:p>
        </p:txBody>
      </p:sp>
      <p:sp>
        <p:nvSpPr>
          <p:cNvPr id="12" name="Slide Number Placeholder 1">
            <a:extLst>
              <a:ext uri="{FF2B5EF4-FFF2-40B4-BE49-F238E27FC236}">
                <a16:creationId xmlns:a16="http://schemas.microsoft.com/office/drawing/2014/main" id="{BC73A766-80E2-C5EB-2918-B83BE5118921}"/>
              </a:ext>
            </a:extLst>
          </p:cNvPr>
          <p:cNvSpPr>
            <a:spLocks noGrp="1"/>
          </p:cNvSpPr>
          <p:nvPr>
            <p:ph type="sldNum" sz="quarter" idx="12"/>
          </p:nvPr>
        </p:nvSpPr>
        <p:spPr>
          <a:xfrm>
            <a:off x="8610600" y="6356350"/>
            <a:ext cx="2743200" cy="365125"/>
          </a:xfrm>
        </p:spPr>
        <p:txBody>
          <a:bodyPr/>
          <a:lstStyle/>
          <a:p>
            <a:fld id="{414AA528-B3CD-46D6-BB22-FE3E7B7F0E42}" type="slidenum">
              <a:rPr lang="en-US" sz="1100" smtClean="0">
                <a:solidFill>
                  <a:schemeClr val="bg2">
                    <a:lumMod val="75000"/>
                  </a:schemeClr>
                </a:solidFill>
              </a:rPr>
              <a:t>34</a:t>
            </a:fld>
            <a:endParaRPr lang="en-US" dirty="0">
              <a:solidFill>
                <a:schemeClr val="bg2">
                  <a:lumMod val="75000"/>
                </a:schemeClr>
              </a:solidFill>
            </a:endParaRPr>
          </a:p>
        </p:txBody>
      </p:sp>
      <p:sp>
        <p:nvSpPr>
          <p:cNvPr id="16" name="Triangle 15">
            <a:extLst>
              <a:ext uri="{FF2B5EF4-FFF2-40B4-BE49-F238E27FC236}">
                <a16:creationId xmlns:a16="http://schemas.microsoft.com/office/drawing/2014/main" id="{92181E78-0270-B63E-428C-A1FBA188EA84}"/>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riangle 16">
            <a:extLst>
              <a:ext uri="{FF2B5EF4-FFF2-40B4-BE49-F238E27FC236}">
                <a16:creationId xmlns:a16="http://schemas.microsoft.com/office/drawing/2014/main" id="{A8A41550-0291-28DC-5DFF-8AB4B7E3F581}"/>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8" name="Triangle 17">
            <a:extLst>
              <a:ext uri="{FF2B5EF4-FFF2-40B4-BE49-F238E27FC236}">
                <a16:creationId xmlns:a16="http://schemas.microsoft.com/office/drawing/2014/main" id="{310B46B6-7FFB-5D33-FBC4-31B647AD0504}"/>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Triangle 18">
            <a:extLst>
              <a:ext uri="{FF2B5EF4-FFF2-40B4-BE49-F238E27FC236}">
                <a16:creationId xmlns:a16="http://schemas.microsoft.com/office/drawing/2014/main" id="{04FD5550-1F18-7025-DDD2-FC562D61E3CA}"/>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0" name="Triangle 19">
            <a:extLst>
              <a:ext uri="{FF2B5EF4-FFF2-40B4-BE49-F238E27FC236}">
                <a16:creationId xmlns:a16="http://schemas.microsoft.com/office/drawing/2014/main" id="{5B48CE6A-D3B5-9702-1E9A-7A4B313F2842}"/>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Triangle 20">
            <a:extLst>
              <a:ext uri="{FF2B5EF4-FFF2-40B4-BE49-F238E27FC236}">
                <a16:creationId xmlns:a16="http://schemas.microsoft.com/office/drawing/2014/main" id="{74856D5C-8955-82FA-CAD1-6A49C989731E}"/>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Triangle 21">
            <a:extLst>
              <a:ext uri="{FF2B5EF4-FFF2-40B4-BE49-F238E27FC236}">
                <a16:creationId xmlns:a16="http://schemas.microsoft.com/office/drawing/2014/main" id="{E8628E21-4FEE-73D2-36DF-9F6F2ECB777A}"/>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Triangle 22">
            <a:extLst>
              <a:ext uri="{FF2B5EF4-FFF2-40B4-BE49-F238E27FC236}">
                <a16:creationId xmlns:a16="http://schemas.microsoft.com/office/drawing/2014/main" id="{C898C6A4-E86E-05A9-6A79-403012B9EC20}"/>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Triangle 23">
            <a:extLst>
              <a:ext uri="{FF2B5EF4-FFF2-40B4-BE49-F238E27FC236}">
                <a16:creationId xmlns:a16="http://schemas.microsoft.com/office/drawing/2014/main" id="{5ECC8CA4-DF11-BA55-458E-DF3C8BCBC3AF}"/>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5" name="Triangle 24">
            <a:extLst>
              <a:ext uri="{FF2B5EF4-FFF2-40B4-BE49-F238E27FC236}">
                <a16:creationId xmlns:a16="http://schemas.microsoft.com/office/drawing/2014/main" id="{6AA48F86-3B37-B3D4-E1B0-AD5D2F3F3E20}"/>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6" name="Triangle 25">
            <a:extLst>
              <a:ext uri="{FF2B5EF4-FFF2-40B4-BE49-F238E27FC236}">
                <a16:creationId xmlns:a16="http://schemas.microsoft.com/office/drawing/2014/main" id="{907201F0-C789-CACB-FBC2-F4653C600CB4}"/>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2" name="Graphic 1">
            <a:extLst>
              <a:ext uri="{FF2B5EF4-FFF2-40B4-BE49-F238E27FC236}">
                <a16:creationId xmlns:a16="http://schemas.microsoft.com/office/drawing/2014/main" id="{608AB11F-B18E-1FA6-BC9B-306C083DF4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9292" y="863630"/>
            <a:ext cx="2151126" cy="2151126"/>
          </a:xfrm>
          <a:prstGeom prst="rect">
            <a:avLst/>
          </a:prstGeom>
        </p:spPr>
      </p:pic>
    </p:spTree>
    <p:extLst>
      <p:ext uri="{BB962C8B-B14F-4D97-AF65-F5344CB8AC3E}">
        <p14:creationId xmlns:p14="http://schemas.microsoft.com/office/powerpoint/2010/main" val="1776650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3;p2">
            <a:extLst>
              <a:ext uri="{FF2B5EF4-FFF2-40B4-BE49-F238E27FC236}">
                <a16:creationId xmlns:a16="http://schemas.microsoft.com/office/drawing/2014/main" id="{8B7AF60A-1658-DD41-B88D-DC911A5CFDDA}"/>
              </a:ext>
            </a:extLst>
          </p:cNvPr>
          <p:cNvSpPr txBox="1"/>
          <p:nvPr/>
        </p:nvSpPr>
        <p:spPr>
          <a:xfrm>
            <a:off x="852987" y="577665"/>
            <a:ext cx="10611435" cy="571931"/>
          </a:xfrm>
          <a:prstGeom prst="rect">
            <a:avLst/>
          </a:prstGeom>
          <a:noFill/>
          <a:ln>
            <a:noFill/>
          </a:ln>
        </p:spPr>
        <p:txBody>
          <a:bodyPr spcFirstLastPara="1" wrap="square" lIns="45713" tIns="22850" rIns="45713" bIns="22850" anchor="t" anchorCtr="0">
            <a:spAutoFit/>
          </a:bodyPr>
          <a:lstStyle/>
          <a:p>
            <a:pPr>
              <a:lnSpc>
                <a:spcPts val="4140"/>
              </a:lnSpc>
            </a:pPr>
            <a:r>
              <a:rPr lang="en-US" sz="3200" b="1" dirty="0">
                <a:solidFill>
                  <a:srgbClr val="112F3D"/>
                </a:solidFill>
                <a:latin typeface="Century Gothic" panose="020B0502020202020204" pitchFamily="34" charset="0"/>
                <a:cs typeface="Arial" panose="020B0604020202020204" pitchFamily="34" charset="0"/>
                <a:sym typeface="Montserrat SemiBold"/>
              </a:rPr>
              <a:t>When to Amend a Return </a:t>
            </a:r>
            <a:endParaRPr lang="en-US" sz="2400" b="1" dirty="0">
              <a:solidFill>
                <a:srgbClr val="112F3D"/>
              </a:solidFill>
              <a:latin typeface="Century Gothic" panose="020B0502020202020204" pitchFamily="34" charset="0"/>
              <a:cs typeface="Arial" panose="020B0604020202020204" pitchFamily="34" charset="0"/>
            </a:endParaRPr>
          </a:p>
        </p:txBody>
      </p:sp>
      <p:sp>
        <p:nvSpPr>
          <p:cNvPr id="14" name="Text Placeholder 8">
            <a:extLst>
              <a:ext uri="{FF2B5EF4-FFF2-40B4-BE49-F238E27FC236}">
                <a16:creationId xmlns:a16="http://schemas.microsoft.com/office/drawing/2014/main" id="{E9F77391-77F9-ED50-2B3E-DE63B864EDDD}"/>
              </a:ext>
            </a:extLst>
          </p:cNvPr>
          <p:cNvSpPr txBox="1">
            <a:spLocks/>
          </p:cNvSpPr>
          <p:nvPr/>
        </p:nvSpPr>
        <p:spPr>
          <a:xfrm>
            <a:off x="876300" y="1487960"/>
            <a:ext cx="7891182" cy="4868390"/>
          </a:xfrm>
          <a:prstGeom prst="rect">
            <a:avLst/>
          </a:prstGeom>
        </p:spPr>
        <p:txBody>
          <a:bodyPr numCol="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Aft>
                <a:spcPts val="600"/>
              </a:spcAft>
              <a:buFont typeface="Arial" panose="020B0604020202020204" pitchFamily="34" charset="0"/>
              <a:buChar char="•"/>
            </a:pPr>
            <a:r>
              <a:rPr lang="en-US" sz="2400" b="1" dirty="0">
                <a:solidFill>
                  <a:schemeClr val="accent2"/>
                </a:solidFill>
                <a:latin typeface="Century Gothic" panose="020B0502020202020204" pitchFamily="34" charset="0"/>
                <a:cs typeface="Calibri" panose="020F0502020204030204" pitchFamily="34" charset="0"/>
              </a:rPr>
              <a:t>Amending a tax return means correcting it and re-filing. You should do this when:</a:t>
            </a:r>
          </a:p>
          <a:p>
            <a:pPr marL="800100" lvl="1" indent="-342900">
              <a:spcAft>
                <a:spcPts val="600"/>
              </a:spcAft>
              <a:buFont typeface="Arial" panose="020B0604020202020204" pitchFamily="34" charset="0"/>
              <a:buChar char="•"/>
            </a:pPr>
            <a:r>
              <a:rPr lang="en-US" sz="1600" dirty="0">
                <a:solidFill>
                  <a:schemeClr val="tx2"/>
                </a:solidFill>
                <a:latin typeface="Century Gothic" panose="020B0502020202020204" pitchFamily="34" charset="0"/>
                <a:cs typeface="Calibri" panose="020F0502020204030204" pitchFamily="34" charset="0"/>
              </a:rPr>
              <a:t>You forgot to enter a W-2</a:t>
            </a:r>
          </a:p>
          <a:p>
            <a:pPr marL="800100" lvl="1" indent="-342900">
              <a:spcAft>
                <a:spcPts val="600"/>
              </a:spcAft>
              <a:buFont typeface="Arial" panose="020B0604020202020204" pitchFamily="34" charset="0"/>
              <a:buChar char="•"/>
            </a:pPr>
            <a:r>
              <a:rPr lang="en-US" sz="1600" dirty="0">
                <a:solidFill>
                  <a:schemeClr val="tx2"/>
                </a:solidFill>
                <a:latin typeface="Century Gothic" panose="020B0502020202020204" pitchFamily="34" charset="0"/>
                <a:cs typeface="Calibri" panose="020F0502020204030204" pitchFamily="34" charset="0"/>
              </a:rPr>
              <a:t>You chose the wrong filing status (i.e. single, head of household, etc.)</a:t>
            </a:r>
          </a:p>
          <a:p>
            <a:pPr marL="800100" lvl="1" indent="-342900">
              <a:spcAft>
                <a:spcPts val="600"/>
              </a:spcAft>
              <a:buFont typeface="Arial" panose="020B0604020202020204" pitchFamily="34" charset="0"/>
              <a:buChar char="•"/>
            </a:pPr>
            <a:r>
              <a:rPr lang="en-US" sz="1600" dirty="0">
                <a:solidFill>
                  <a:schemeClr val="tx2"/>
                </a:solidFill>
                <a:latin typeface="Century Gothic" panose="020B0502020202020204" pitchFamily="34" charset="0"/>
                <a:cs typeface="Calibri" panose="020F0502020204030204" pitchFamily="34" charset="0"/>
              </a:rPr>
              <a:t>You did not claim the correct number of dependents</a:t>
            </a:r>
          </a:p>
          <a:p>
            <a:pPr marL="800100" lvl="1" indent="-342900">
              <a:spcAft>
                <a:spcPts val="600"/>
              </a:spcAft>
              <a:buFont typeface="Arial" panose="020B0604020202020204" pitchFamily="34" charset="0"/>
              <a:buChar char="•"/>
            </a:pPr>
            <a:r>
              <a:rPr lang="en-US" sz="1600" dirty="0">
                <a:solidFill>
                  <a:schemeClr val="tx2"/>
                </a:solidFill>
                <a:latin typeface="Century Gothic" panose="020B0502020202020204" pitchFamily="34" charset="0"/>
                <a:cs typeface="Calibri" panose="020F0502020204030204" pitchFamily="34" charset="0"/>
              </a:rPr>
              <a:t>You discovered a credit or deduction you should have claimed</a:t>
            </a:r>
          </a:p>
          <a:p>
            <a:pPr marL="800100" lvl="1" indent="-342900">
              <a:spcAft>
                <a:spcPts val="600"/>
              </a:spcAft>
              <a:buFont typeface="Arial" panose="020B0604020202020204" pitchFamily="34" charset="0"/>
              <a:buChar char="•"/>
            </a:pPr>
            <a:r>
              <a:rPr lang="en-US" sz="1600" dirty="0">
                <a:solidFill>
                  <a:schemeClr val="tx2"/>
                </a:solidFill>
                <a:latin typeface="Century Gothic" panose="020B0502020202020204" pitchFamily="34" charset="0"/>
                <a:cs typeface="Calibri" panose="020F0502020204030204" pitchFamily="34" charset="0"/>
              </a:rPr>
              <a:t>The amount of earned income you reported is incorrect</a:t>
            </a:r>
          </a:p>
          <a:p>
            <a:pPr marL="800100" lvl="1" indent="-342900">
              <a:spcAft>
                <a:spcPts val="1800"/>
              </a:spcAft>
              <a:buFont typeface="Arial" panose="020B0604020202020204" pitchFamily="34" charset="0"/>
              <a:buChar char="•"/>
            </a:pPr>
            <a:r>
              <a:rPr lang="en-US" sz="1600" dirty="0">
                <a:solidFill>
                  <a:schemeClr val="tx2"/>
                </a:solidFill>
                <a:latin typeface="Century Gothic" panose="020B0502020202020204" pitchFamily="34" charset="0"/>
                <a:cs typeface="Calibri" panose="020F0502020204030204" pitchFamily="34" charset="0"/>
              </a:rPr>
              <a:t>You received a form, such as a 1099 after you already filed your taxes</a:t>
            </a:r>
            <a:endParaRPr lang="en-US" sz="1600" b="1" dirty="0">
              <a:solidFill>
                <a:schemeClr val="accent2"/>
              </a:solidFill>
              <a:latin typeface="Century Gothic" panose="020B0502020202020204" pitchFamily="34" charset="0"/>
              <a:cs typeface="Calibri" panose="020F0502020204030204" pitchFamily="34" charset="0"/>
            </a:endParaRPr>
          </a:p>
          <a:p>
            <a:pPr marL="342900" indent="-342900">
              <a:spcAft>
                <a:spcPts val="600"/>
              </a:spcAft>
              <a:buFont typeface="Arial" panose="020B0604020202020204" pitchFamily="34" charset="0"/>
              <a:buChar char="•"/>
            </a:pPr>
            <a:r>
              <a:rPr lang="en-US" sz="2400" b="1" dirty="0">
                <a:solidFill>
                  <a:schemeClr val="accent2"/>
                </a:solidFill>
                <a:latin typeface="Century Gothic" panose="020B0502020202020204" pitchFamily="34" charset="0"/>
                <a:cs typeface="Calibri" panose="020F0502020204030204" pitchFamily="34" charset="0"/>
              </a:rPr>
              <a:t>How do I amend my taxes? </a:t>
            </a:r>
          </a:p>
          <a:p>
            <a:pPr marL="800100" lvl="1" indent="-342900">
              <a:spcAft>
                <a:spcPts val="600"/>
              </a:spcAft>
              <a:buFont typeface="Arial" panose="020B0604020202020204" pitchFamily="34" charset="0"/>
              <a:buChar char="•"/>
            </a:pPr>
            <a:r>
              <a:rPr lang="en-US" sz="1600" dirty="0">
                <a:solidFill>
                  <a:srgbClr val="112F3D"/>
                </a:solidFill>
                <a:latin typeface="Century Gothic" panose="020B0502020202020204" pitchFamily="34" charset="0"/>
                <a:cs typeface="Calibri" panose="020F0502020204030204" pitchFamily="34" charset="0"/>
              </a:rPr>
              <a:t>You can do it yourself at myfreetaxes.org or if you used Turbo Tax you can do it there.</a:t>
            </a:r>
          </a:p>
          <a:p>
            <a:pPr marL="800100" lvl="1" indent="-342900">
              <a:spcAft>
                <a:spcPts val="600"/>
              </a:spcAft>
              <a:buFont typeface="Arial" panose="020B0604020202020204" pitchFamily="34" charset="0"/>
              <a:buChar char="•"/>
            </a:pPr>
            <a:r>
              <a:rPr lang="en-US" sz="1600" dirty="0">
                <a:solidFill>
                  <a:srgbClr val="112F3D"/>
                </a:solidFill>
                <a:latin typeface="Century Gothic" panose="020B0502020202020204" pitchFamily="34" charset="0"/>
                <a:cs typeface="Calibri" panose="020F0502020204030204" pitchFamily="34" charset="0"/>
              </a:rPr>
              <a:t>If you want support, visit a VITA site to amend your taxes but be sure to bring a copy of your original return and all tax documents.</a:t>
            </a:r>
          </a:p>
          <a:p>
            <a:pPr marL="342900" indent="-342900">
              <a:spcAft>
                <a:spcPts val="1200"/>
              </a:spcAft>
              <a:buFont typeface="Arial" panose="020B0604020202020204" pitchFamily="34" charset="0"/>
              <a:buChar char="•"/>
            </a:pPr>
            <a:endParaRPr lang="en-US" sz="1800" dirty="0">
              <a:solidFill>
                <a:schemeClr val="accent2"/>
              </a:solidFill>
              <a:latin typeface="Century Gothic" panose="020B0502020202020204" pitchFamily="34" charset="0"/>
              <a:cs typeface="Calibri" panose="020F0502020204030204" pitchFamily="34" charset="0"/>
            </a:endParaRPr>
          </a:p>
        </p:txBody>
      </p:sp>
      <p:sp>
        <p:nvSpPr>
          <p:cNvPr id="12" name="Slide Number Placeholder 1">
            <a:extLst>
              <a:ext uri="{FF2B5EF4-FFF2-40B4-BE49-F238E27FC236}">
                <a16:creationId xmlns:a16="http://schemas.microsoft.com/office/drawing/2014/main" id="{BC73A766-80E2-C5EB-2918-B83BE5118921}"/>
              </a:ext>
            </a:extLst>
          </p:cNvPr>
          <p:cNvSpPr>
            <a:spLocks noGrp="1"/>
          </p:cNvSpPr>
          <p:nvPr>
            <p:ph type="sldNum" sz="quarter" idx="12"/>
          </p:nvPr>
        </p:nvSpPr>
        <p:spPr>
          <a:xfrm>
            <a:off x="8610600" y="6356350"/>
            <a:ext cx="2743200" cy="365125"/>
          </a:xfrm>
        </p:spPr>
        <p:txBody>
          <a:bodyPr/>
          <a:lstStyle/>
          <a:p>
            <a:fld id="{414AA528-B3CD-46D6-BB22-FE3E7B7F0E42}" type="slidenum">
              <a:rPr lang="en-US" sz="1100" smtClean="0">
                <a:solidFill>
                  <a:schemeClr val="bg2">
                    <a:lumMod val="75000"/>
                  </a:schemeClr>
                </a:solidFill>
              </a:rPr>
              <a:t>35</a:t>
            </a:fld>
            <a:endParaRPr lang="en-US" dirty="0">
              <a:solidFill>
                <a:schemeClr val="bg2">
                  <a:lumMod val="75000"/>
                </a:schemeClr>
              </a:solidFill>
            </a:endParaRPr>
          </a:p>
        </p:txBody>
      </p:sp>
      <p:sp>
        <p:nvSpPr>
          <p:cNvPr id="16" name="Triangle 15">
            <a:extLst>
              <a:ext uri="{FF2B5EF4-FFF2-40B4-BE49-F238E27FC236}">
                <a16:creationId xmlns:a16="http://schemas.microsoft.com/office/drawing/2014/main" id="{92181E78-0270-B63E-428C-A1FBA188EA84}"/>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riangle 16">
            <a:extLst>
              <a:ext uri="{FF2B5EF4-FFF2-40B4-BE49-F238E27FC236}">
                <a16:creationId xmlns:a16="http://schemas.microsoft.com/office/drawing/2014/main" id="{A8A41550-0291-28DC-5DFF-8AB4B7E3F581}"/>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8" name="Triangle 17">
            <a:extLst>
              <a:ext uri="{FF2B5EF4-FFF2-40B4-BE49-F238E27FC236}">
                <a16:creationId xmlns:a16="http://schemas.microsoft.com/office/drawing/2014/main" id="{310B46B6-7FFB-5D33-FBC4-31B647AD0504}"/>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Triangle 18">
            <a:extLst>
              <a:ext uri="{FF2B5EF4-FFF2-40B4-BE49-F238E27FC236}">
                <a16:creationId xmlns:a16="http://schemas.microsoft.com/office/drawing/2014/main" id="{04FD5550-1F18-7025-DDD2-FC562D61E3CA}"/>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0" name="Triangle 19">
            <a:extLst>
              <a:ext uri="{FF2B5EF4-FFF2-40B4-BE49-F238E27FC236}">
                <a16:creationId xmlns:a16="http://schemas.microsoft.com/office/drawing/2014/main" id="{5B48CE6A-D3B5-9702-1E9A-7A4B313F2842}"/>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Triangle 20">
            <a:extLst>
              <a:ext uri="{FF2B5EF4-FFF2-40B4-BE49-F238E27FC236}">
                <a16:creationId xmlns:a16="http://schemas.microsoft.com/office/drawing/2014/main" id="{74856D5C-8955-82FA-CAD1-6A49C989731E}"/>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Triangle 21">
            <a:extLst>
              <a:ext uri="{FF2B5EF4-FFF2-40B4-BE49-F238E27FC236}">
                <a16:creationId xmlns:a16="http://schemas.microsoft.com/office/drawing/2014/main" id="{E8628E21-4FEE-73D2-36DF-9F6F2ECB777A}"/>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Triangle 22">
            <a:extLst>
              <a:ext uri="{FF2B5EF4-FFF2-40B4-BE49-F238E27FC236}">
                <a16:creationId xmlns:a16="http://schemas.microsoft.com/office/drawing/2014/main" id="{C898C6A4-E86E-05A9-6A79-403012B9EC20}"/>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Triangle 23">
            <a:extLst>
              <a:ext uri="{FF2B5EF4-FFF2-40B4-BE49-F238E27FC236}">
                <a16:creationId xmlns:a16="http://schemas.microsoft.com/office/drawing/2014/main" id="{5ECC8CA4-DF11-BA55-458E-DF3C8BCBC3AF}"/>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5" name="Triangle 24">
            <a:extLst>
              <a:ext uri="{FF2B5EF4-FFF2-40B4-BE49-F238E27FC236}">
                <a16:creationId xmlns:a16="http://schemas.microsoft.com/office/drawing/2014/main" id="{6AA48F86-3B37-B3D4-E1B0-AD5D2F3F3E20}"/>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6" name="Triangle 25">
            <a:extLst>
              <a:ext uri="{FF2B5EF4-FFF2-40B4-BE49-F238E27FC236}">
                <a16:creationId xmlns:a16="http://schemas.microsoft.com/office/drawing/2014/main" id="{907201F0-C789-CACB-FBC2-F4653C600CB4}"/>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Graphic 6">
            <a:extLst>
              <a:ext uri="{FF2B5EF4-FFF2-40B4-BE49-F238E27FC236}">
                <a16:creationId xmlns:a16="http://schemas.microsoft.com/office/drawing/2014/main" id="{3FD9F2E4-E2CE-DBD0-26C7-2609834AA1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0600" y="639979"/>
            <a:ext cx="2279404" cy="2279404"/>
          </a:xfrm>
          <a:prstGeom prst="rect">
            <a:avLst/>
          </a:prstGeom>
        </p:spPr>
      </p:pic>
    </p:spTree>
    <p:extLst>
      <p:ext uri="{BB962C8B-B14F-4D97-AF65-F5344CB8AC3E}">
        <p14:creationId xmlns:p14="http://schemas.microsoft.com/office/powerpoint/2010/main" val="39303507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3;p2">
            <a:extLst>
              <a:ext uri="{FF2B5EF4-FFF2-40B4-BE49-F238E27FC236}">
                <a16:creationId xmlns:a16="http://schemas.microsoft.com/office/drawing/2014/main" id="{8B7AF60A-1658-DD41-B88D-DC911A5CFDDA}"/>
              </a:ext>
            </a:extLst>
          </p:cNvPr>
          <p:cNvSpPr txBox="1"/>
          <p:nvPr/>
        </p:nvSpPr>
        <p:spPr>
          <a:xfrm>
            <a:off x="876300" y="654138"/>
            <a:ext cx="7296195" cy="1097716"/>
          </a:xfrm>
          <a:prstGeom prst="rect">
            <a:avLst/>
          </a:prstGeom>
          <a:noFill/>
          <a:ln>
            <a:noFill/>
          </a:ln>
        </p:spPr>
        <p:txBody>
          <a:bodyPr spcFirstLastPara="1" wrap="square" lIns="45713" tIns="22850" rIns="45713" bIns="22850" anchor="t" anchorCtr="0">
            <a:spAutoFit/>
          </a:bodyPr>
          <a:lstStyle/>
          <a:p>
            <a:pPr>
              <a:lnSpc>
                <a:spcPts val="4140"/>
              </a:lnSpc>
            </a:pPr>
            <a:r>
              <a:rPr lang="en-US" sz="3200" b="1" dirty="0">
                <a:solidFill>
                  <a:srgbClr val="112F3D"/>
                </a:solidFill>
                <a:latin typeface="Century Gothic" panose="020B0502020202020204" pitchFamily="34" charset="0"/>
                <a:cs typeface="Arial" panose="020B0604020202020204" pitchFamily="34" charset="0"/>
                <a:sym typeface="Montserrat SemiBold"/>
              </a:rPr>
              <a:t>Important Communications from the IRS or FTB</a:t>
            </a:r>
            <a:endParaRPr lang="en-US" sz="2400" b="1" dirty="0">
              <a:solidFill>
                <a:srgbClr val="112F3D"/>
              </a:solidFill>
              <a:latin typeface="Century Gothic" panose="020B0502020202020204" pitchFamily="34" charset="0"/>
              <a:cs typeface="Arial" panose="020B0604020202020204" pitchFamily="34" charset="0"/>
            </a:endParaRPr>
          </a:p>
        </p:txBody>
      </p:sp>
      <p:sp>
        <p:nvSpPr>
          <p:cNvPr id="14" name="Text Placeholder 8">
            <a:extLst>
              <a:ext uri="{FF2B5EF4-FFF2-40B4-BE49-F238E27FC236}">
                <a16:creationId xmlns:a16="http://schemas.microsoft.com/office/drawing/2014/main" id="{E9F77391-77F9-ED50-2B3E-DE63B864EDDD}"/>
              </a:ext>
            </a:extLst>
          </p:cNvPr>
          <p:cNvSpPr txBox="1">
            <a:spLocks/>
          </p:cNvSpPr>
          <p:nvPr/>
        </p:nvSpPr>
        <p:spPr>
          <a:xfrm>
            <a:off x="861809" y="1989610"/>
            <a:ext cx="7116751" cy="4868390"/>
          </a:xfrm>
          <a:prstGeom prst="rect">
            <a:avLst/>
          </a:prstGeom>
        </p:spPr>
        <p:txBody>
          <a:bodyPr numCol="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Aft>
                <a:spcPts val="600"/>
              </a:spcAft>
              <a:buFont typeface="Arial" panose="020B0604020202020204" pitchFamily="34" charset="0"/>
              <a:buChar char="•"/>
            </a:pPr>
            <a:r>
              <a:rPr lang="en-US" sz="2400" b="1" dirty="0">
                <a:solidFill>
                  <a:schemeClr val="accent2"/>
                </a:solidFill>
                <a:latin typeface="Century Gothic" panose="020B0502020202020204" pitchFamily="34" charset="0"/>
                <a:cs typeface="Calibri" panose="020F0502020204030204" pitchFamily="34" charset="0"/>
              </a:rPr>
              <a:t>What if I get a letter from the IRS or Franchise Tax Board? </a:t>
            </a:r>
          </a:p>
          <a:p>
            <a:pPr marL="800100" lvl="1" indent="-342900">
              <a:spcAft>
                <a:spcPts val="600"/>
              </a:spcAft>
              <a:buFont typeface="Arial" panose="020B0604020202020204" pitchFamily="34" charset="0"/>
              <a:buChar char="•"/>
            </a:pPr>
            <a:r>
              <a:rPr lang="en-US" sz="1800" dirty="0">
                <a:solidFill>
                  <a:schemeClr val="tx2"/>
                </a:solidFill>
                <a:latin typeface="Century Gothic" panose="020B0502020202020204" pitchFamily="34" charset="0"/>
                <a:cs typeface="Calibri" panose="020F0502020204030204" pitchFamily="34" charset="0"/>
              </a:rPr>
              <a:t>You must respond within 30 days! </a:t>
            </a:r>
          </a:p>
          <a:p>
            <a:pPr marL="800100" lvl="1" indent="-342900">
              <a:spcAft>
                <a:spcPts val="2400"/>
              </a:spcAft>
              <a:buFont typeface="Arial" panose="020B0604020202020204" pitchFamily="34" charset="0"/>
              <a:buChar char="•"/>
            </a:pPr>
            <a:r>
              <a:rPr lang="en-US" sz="1800" dirty="0">
                <a:solidFill>
                  <a:schemeClr val="tx2"/>
                </a:solidFill>
                <a:latin typeface="Century Gothic" panose="020B0502020202020204" pitchFamily="34" charset="0"/>
                <a:cs typeface="Calibri" panose="020F0502020204030204" pitchFamily="34" charset="0"/>
              </a:rPr>
              <a:t>This usually means the IRS need additional information to file your taxes (e.g. verification of foster youth status if the state match fails, verification that a child is in your care, verification of self-employment income, etc.) </a:t>
            </a:r>
          </a:p>
          <a:p>
            <a:pPr marL="342900" indent="-342900">
              <a:spcAft>
                <a:spcPts val="600"/>
              </a:spcAft>
              <a:buFont typeface="Arial" panose="020B0604020202020204" pitchFamily="34" charset="0"/>
              <a:buChar char="•"/>
            </a:pPr>
            <a:r>
              <a:rPr lang="en-US" sz="2400" b="1" dirty="0">
                <a:solidFill>
                  <a:schemeClr val="accent2"/>
                </a:solidFill>
                <a:latin typeface="Century Gothic" panose="020B0502020202020204" pitchFamily="34" charset="0"/>
                <a:cs typeface="Calibri" panose="020F0502020204030204" pitchFamily="34" charset="0"/>
              </a:rPr>
              <a:t>Caution: </a:t>
            </a:r>
            <a:r>
              <a:rPr lang="en-US" sz="1800" dirty="0">
                <a:solidFill>
                  <a:schemeClr val="tx2"/>
                </a:solidFill>
                <a:latin typeface="Century Gothic" panose="020B0502020202020204" pitchFamily="34" charset="0"/>
                <a:cs typeface="Calibri" panose="020F0502020204030204" pitchFamily="34" charset="0"/>
              </a:rPr>
              <a:t>The IRS sends letters. They DO NOT call, email, or connect through social media. Do not give out your Taxpayer Identity Protection Pin, bank account number, or Social Security Number. </a:t>
            </a:r>
          </a:p>
          <a:p>
            <a:pPr marL="342900" indent="-342900">
              <a:spcAft>
                <a:spcPts val="1200"/>
              </a:spcAft>
              <a:buFont typeface="Arial" panose="020B0604020202020204" pitchFamily="34" charset="0"/>
              <a:buChar char="•"/>
            </a:pPr>
            <a:endParaRPr lang="en-US" sz="1800" dirty="0">
              <a:solidFill>
                <a:schemeClr val="accent2"/>
              </a:solidFill>
              <a:latin typeface="Century Gothic" panose="020B0502020202020204" pitchFamily="34" charset="0"/>
              <a:cs typeface="Calibri" panose="020F0502020204030204" pitchFamily="34" charset="0"/>
            </a:endParaRPr>
          </a:p>
        </p:txBody>
      </p:sp>
      <p:sp>
        <p:nvSpPr>
          <p:cNvPr id="12" name="Slide Number Placeholder 1">
            <a:extLst>
              <a:ext uri="{FF2B5EF4-FFF2-40B4-BE49-F238E27FC236}">
                <a16:creationId xmlns:a16="http://schemas.microsoft.com/office/drawing/2014/main" id="{BC73A766-80E2-C5EB-2918-B83BE5118921}"/>
              </a:ext>
            </a:extLst>
          </p:cNvPr>
          <p:cNvSpPr>
            <a:spLocks noGrp="1"/>
          </p:cNvSpPr>
          <p:nvPr>
            <p:ph type="sldNum" sz="quarter" idx="12"/>
          </p:nvPr>
        </p:nvSpPr>
        <p:spPr>
          <a:xfrm>
            <a:off x="8610600" y="6356350"/>
            <a:ext cx="2743200" cy="365125"/>
          </a:xfrm>
        </p:spPr>
        <p:txBody>
          <a:bodyPr/>
          <a:lstStyle/>
          <a:p>
            <a:fld id="{414AA528-B3CD-46D6-BB22-FE3E7B7F0E42}" type="slidenum">
              <a:rPr lang="en-US" sz="1100" smtClean="0">
                <a:solidFill>
                  <a:schemeClr val="bg2">
                    <a:lumMod val="75000"/>
                  </a:schemeClr>
                </a:solidFill>
              </a:rPr>
              <a:t>36</a:t>
            </a:fld>
            <a:endParaRPr lang="en-US" dirty="0">
              <a:solidFill>
                <a:schemeClr val="bg2">
                  <a:lumMod val="75000"/>
                </a:schemeClr>
              </a:solidFill>
            </a:endParaRPr>
          </a:p>
        </p:txBody>
      </p:sp>
      <p:sp>
        <p:nvSpPr>
          <p:cNvPr id="16" name="Triangle 15">
            <a:extLst>
              <a:ext uri="{FF2B5EF4-FFF2-40B4-BE49-F238E27FC236}">
                <a16:creationId xmlns:a16="http://schemas.microsoft.com/office/drawing/2014/main" id="{92181E78-0270-B63E-428C-A1FBA188EA84}"/>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riangle 16">
            <a:extLst>
              <a:ext uri="{FF2B5EF4-FFF2-40B4-BE49-F238E27FC236}">
                <a16:creationId xmlns:a16="http://schemas.microsoft.com/office/drawing/2014/main" id="{A8A41550-0291-28DC-5DFF-8AB4B7E3F581}"/>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8" name="Triangle 17">
            <a:extLst>
              <a:ext uri="{FF2B5EF4-FFF2-40B4-BE49-F238E27FC236}">
                <a16:creationId xmlns:a16="http://schemas.microsoft.com/office/drawing/2014/main" id="{310B46B6-7FFB-5D33-FBC4-31B647AD0504}"/>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Triangle 18">
            <a:extLst>
              <a:ext uri="{FF2B5EF4-FFF2-40B4-BE49-F238E27FC236}">
                <a16:creationId xmlns:a16="http://schemas.microsoft.com/office/drawing/2014/main" id="{04FD5550-1F18-7025-DDD2-FC562D61E3CA}"/>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0" name="Triangle 19">
            <a:extLst>
              <a:ext uri="{FF2B5EF4-FFF2-40B4-BE49-F238E27FC236}">
                <a16:creationId xmlns:a16="http://schemas.microsoft.com/office/drawing/2014/main" id="{5B48CE6A-D3B5-9702-1E9A-7A4B313F2842}"/>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Triangle 20">
            <a:extLst>
              <a:ext uri="{FF2B5EF4-FFF2-40B4-BE49-F238E27FC236}">
                <a16:creationId xmlns:a16="http://schemas.microsoft.com/office/drawing/2014/main" id="{74856D5C-8955-82FA-CAD1-6A49C989731E}"/>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Triangle 21">
            <a:extLst>
              <a:ext uri="{FF2B5EF4-FFF2-40B4-BE49-F238E27FC236}">
                <a16:creationId xmlns:a16="http://schemas.microsoft.com/office/drawing/2014/main" id="{E8628E21-4FEE-73D2-36DF-9F6F2ECB777A}"/>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Triangle 22">
            <a:extLst>
              <a:ext uri="{FF2B5EF4-FFF2-40B4-BE49-F238E27FC236}">
                <a16:creationId xmlns:a16="http://schemas.microsoft.com/office/drawing/2014/main" id="{C898C6A4-E86E-05A9-6A79-403012B9EC20}"/>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Triangle 23">
            <a:extLst>
              <a:ext uri="{FF2B5EF4-FFF2-40B4-BE49-F238E27FC236}">
                <a16:creationId xmlns:a16="http://schemas.microsoft.com/office/drawing/2014/main" id="{5ECC8CA4-DF11-BA55-458E-DF3C8BCBC3AF}"/>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5" name="Triangle 24">
            <a:extLst>
              <a:ext uri="{FF2B5EF4-FFF2-40B4-BE49-F238E27FC236}">
                <a16:creationId xmlns:a16="http://schemas.microsoft.com/office/drawing/2014/main" id="{6AA48F86-3B37-B3D4-E1B0-AD5D2F3F3E20}"/>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6" name="Triangle 25">
            <a:extLst>
              <a:ext uri="{FF2B5EF4-FFF2-40B4-BE49-F238E27FC236}">
                <a16:creationId xmlns:a16="http://schemas.microsoft.com/office/drawing/2014/main" id="{907201F0-C789-CACB-FBC2-F4653C600CB4}"/>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2" name="Graphic 1">
            <a:extLst>
              <a:ext uri="{FF2B5EF4-FFF2-40B4-BE49-F238E27FC236}">
                <a16:creationId xmlns:a16="http://schemas.microsoft.com/office/drawing/2014/main" id="{D24C66EB-FB59-E18D-C964-409758E9E5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3003" y="790686"/>
            <a:ext cx="2895078" cy="2895078"/>
          </a:xfrm>
          <a:prstGeom prst="rect">
            <a:avLst/>
          </a:prstGeom>
        </p:spPr>
      </p:pic>
    </p:spTree>
    <p:extLst>
      <p:ext uri="{BB962C8B-B14F-4D97-AF65-F5344CB8AC3E}">
        <p14:creationId xmlns:p14="http://schemas.microsoft.com/office/powerpoint/2010/main" val="3904155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3;p2">
            <a:extLst>
              <a:ext uri="{FF2B5EF4-FFF2-40B4-BE49-F238E27FC236}">
                <a16:creationId xmlns:a16="http://schemas.microsoft.com/office/drawing/2014/main" id="{8B7AF60A-1658-DD41-B88D-DC911A5CFDDA}"/>
              </a:ext>
            </a:extLst>
          </p:cNvPr>
          <p:cNvSpPr txBox="1"/>
          <p:nvPr/>
        </p:nvSpPr>
        <p:spPr>
          <a:xfrm>
            <a:off x="876300" y="654138"/>
            <a:ext cx="10611435" cy="571931"/>
          </a:xfrm>
          <a:prstGeom prst="rect">
            <a:avLst/>
          </a:prstGeom>
          <a:noFill/>
          <a:ln>
            <a:noFill/>
          </a:ln>
        </p:spPr>
        <p:txBody>
          <a:bodyPr spcFirstLastPara="1" wrap="square" lIns="45713" tIns="22850" rIns="45713" bIns="22850" anchor="t" anchorCtr="0">
            <a:spAutoFit/>
          </a:bodyPr>
          <a:lstStyle/>
          <a:p>
            <a:pPr>
              <a:lnSpc>
                <a:spcPts val="4140"/>
              </a:lnSpc>
            </a:pPr>
            <a:r>
              <a:rPr lang="en-US" sz="3200" b="1" dirty="0">
                <a:solidFill>
                  <a:srgbClr val="112F3D"/>
                </a:solidFill>
                <a:latin typeface="Century Gothic" panose="020B0502020202020204" pitchFamily="34" charset="0"/>
                <a:cs typeface="Arial" panose="020B0604020202020204" pitchFamily="34" charset="0"/>
                <a:sym typeface="Montserrat SemiBold"/>
              </a:rPr>
              <a:t>Taxes Are Filed…Now What?</a:t>
            </a:r>
            <a:endParaRPr lang="en-US" sz="2400" b="1" dirty="0">
              <a:solidFill>
                <a:srgbClr val="112F3D"/>
              </a:solidFill>
              <a:latin typeface="Century Gothic" panose="020B0502020202020204" pitchFamily="34" charset="0"/>
              <a:cs typeface="Arial" panose="020B0604020202020204" pitchFamily="34" charset="0"/>
            </a:endParaRPr>
          </a:p>
        </p:txBody>
      </p:sp>
      <p:sp>
        <p:nvSpPr>
          <p:cNvPr id="14" name="Text Placeholder 8">
            <a:extLst>
              <a:ext uri="{FF2B5EF4-FFF2-40B4-BE49-F238E27FC236}">
                <a16:creationId xmlns:a16="http://schemas.microsoft.com/office/drawing/2014/main" id="{E9F77391-77F9-ED50-2B3E-DE63B864EDDD}"/>
              </a:ext>
            </a:extLst>
          </p:cNvPr>
          <p:cNvSpPr txBox="1">
            <a:spLocks/>
          </p:cNvSpPr>
          <p:nvPr/>
        </p:nvSpPr>
        <p:spPr>
          <a:xfrm>
            <a:off x="838200" y="1703333"/>
            <a:ext cx="8860128" cy="4868390"/>
          </a:xfrm>
          <a:prstGeom prst="rect">
            <a:avLst/>
          </a:prstGeom>
        </p:spPr>
        <p:txBody>
          <a:bodyPr numCol="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Aft>
                <a:spcPts val="600"/>
              </a:spcAft>
              <a:buFont typeface="Arial" panose="020B0604020202020204" pitchFamily="34" charset="0"/>
              <a:buChar char="•"/>
            </a:pPr>
            <a:r>
              <a:rPr lang="en-US" sz="2400" b="1" dirty="0">
                <a:solidFill>
                  <a:schemeClr val="accent2"/>
                </a:solidFill>
                <a:latin typeface="Century Gothic" panose="020B0502020202020204" pitchFamily="34" charset="0"/>
                <a:cs typeface="Calibri" panose="020F0502020204030204" pitchFamily="34" charset="0"/>
              </a:rPr>
              <a:t>How do I check for my tax refund? </a:t>
            </a:r>
          </a:p>
          <a:p>
            <a:pPr marL="800100" lvl="1" indent="-342900">
              <a:spcAft>
                <a:spcPts val="600"/>
              </a:spcAft>
              <a:buFont typeface="Arial" panose="020B0604020202020204" pitchFamily="34" charset="0"/>
              <a:buChar char="•"/>
            </a:pPr>
            <a:r>
              <a:rPr lang="en-US" sz="1800" dirty="0">
                <a:solidFill>
                  <a:schemeClr val="tx2"/>
                </a:solidFill>
                <a:latin typeface="Century Gothic" panose="020B0502020202020204" pitchFamily="34" charset="0"/>
                <a:cs typeface="Calibri" panose="020F0502020204030204" pitchFamily="34" charset="0"/>
              </a:rPr>
              <a:t>Federal: </a:t>
            </a:r>
            <a:r>
              <a:rPr lang="en-US" sz="1800" dirty="0">
                <a:solidFill>
                  <a:schemeClr val="tx2"/>
                </a:solidFill>
                <a:latin typeface="Century Gothic" panose="020B0502020202020204" pitchFamily="34" charset="0"/>
                <a:cs typeface="Calibri" panose="020F0502020204030204" pitchFamily="34" charset="0"/>
                <a:hlinkClick r:id="rId3"/>
              </a:rPr>
              <a:t>https://www.irs.gov/refunds</a:t>
            </a:r>
            <a:endParaRPr lang="en-US" sz="1800" dirty="0">
              <a:solidFill>
                <a:schemeClr val="tx2"/>
              </a:solidFill>
              <a:latin typeface="Century Gothic" panose="020B0502020202020204" pitchFamily="34" charset="0"/>
              <a:cs typeface="Calibri" panose="020F0502020204030204" pitchFamily="34" charset="0"/>
            </a:endParaRPr>
          </a:p>
          <a:p>
            <a:pPr marL="800100" lvl="1" indent="-342900">
              <a:spcAft>
                <a:spcPts val="600"/>
              </a:spcAft>
              <a:buFont typeface="Arial" panose="020B0604020202020204" pitchFamily="34" charset="0"/>
              <a:buChar char="•"/>
            </a:pPr>
            <a:r>
              <a:rPr lang="en-US" sz="1800" dirty="0">
                <a:solidFill>
                  <a:schemeClr val="tx2"/>
                </a:solidFill>
                <a:latin typeface="Century Gothic" panose="020B0502020202020204" pitchFamily="34" charset="0"/>
                <a:cs typeface="Calibri" panose="020F0502020204030204" pitchFamily="34" charset="0"/>
              </a:rPr>
              <a:t>State: </a:t>
            </a:r>
            <a:r>
              <a:rPr lang="en-US" sz="1800" dirty="0">
                <a:solidFill>
                  <a:schemeClr val="tx2"/>
                </a:solidFill>
                <a:latin typeface="Century Gothic" panose="020B0502020202020204" pitchFamily="34" charset="0"/>
                <a:cs typeface="Calibri" panose="020F0502020204030204" pitchFamily="34" charset="0"/>
                <a:hlinkClick r:id="rId4"/>
              </a:rPr>
              <a:t>https://www.ftb.ca.gov/refund/index.asp</a:t>
            </a:r>
            <a:r>
              <a:rPr lang="en-US" sz="1800" dirty="0">
                <a:solidFill>
                  <a:schemeClr val="tx2"/>
                </a:solidFill>
                <a:latin typeface="Century Gothic" panose="020B0502020202020204" pitchFamily="34" charset="0"/>
                <a:cs typeface="Calibri" panose="020F0502020204030204" pitchFamily="34" charset="0"/>
              </a:rPr>
              <a:t> </a:t>
            </a:r>
          </a:p>
          <a:p>
            <a:pPr marL="800100" lvl="1" indent="-342900">
              <a:spcAft>
                <a:spcPts val="2400"/>
              </a:spcAft>
              <a:buFont typeface="Arial" panose="020B0604020202020204" pitchFamily="34" charset="0"/>
              <a:buChar char="•"/>
            </a:pPr>
            <a:r>
              <a:rPr lang="en-US" sz="1800" dirty="0">
                <a:solidFill>
                  <a:schemeClr val="tx2"/>
                </a:solidFill>
                <a:latin typeface="Century Gothic" panose="020B0502020202020204" pitchFamily="34" charset="0"/>
                <a:cs typeface="Calibri" panose="020F0502020204030204" pitchFamily="34" charset="0"/>
              </a:rPr>
              <a:t>Note: e-filing takes 3-4 weeks; paper filing takes 6-8 weeks</a:t>
            </a:r>
          </a:p>
          <a:p>
            <a:pPr marL="342900" indent="-342900">
              <a:spcAft>
                <a:spcPts val="600"/>
              </a:spcAft>
              <a:buFont typeface="Arial" panose="020B0604020202020204" pitchFamily="34" charset="0"/>
              <a:buChar char="•"/>
            </a:pPr>
            <a:r>
              <a:rPr lang="en-US" sz="2400" b="1" dirty="0">
                <a:solidFill>
                  <a:schemeClr val="accent2"/>
                </a:solidFill>
                <a:latin typeface="Century Gothic" panose="020B0502020202020204" pitchFamily="34" charset="0"/>
                <a:cs typeface="Calibri" panose="020F0502020204030204" pitchFamily="34" charset="0"/>
              </a:rPr>
              <a:t>How do I prepare for next year? </a:t>
            </a:r>
          </a:p>
          <a:p>
            <a:pPr marL="800100" lvl="1" indent="-342900">
              <a:spcAft>
                <a:spcPts val="600"/>
              </a:spcAft>
              <a:buFont typeface="Arial" panose="020B0604020202020204" pitchFamily="34" charset="0"/>
              <a:buChar char="•"/>
            </a:pPr>
            <a:r>
              <a:rPr lang="en-US" sz="1800" dirty="0">
                <a:solidFill>
                  <a:schemeClr val="tx2"/>
                </a:solidFill>
                <a:latin typeface="Century Gothic" panose="020B0502020202020204" pitchFamily="34" charset="0"/>
                <a:cs typeface="Calibri" panose="020F0502020204030204" pitchFamily="34" charset="0"/>
              </a:rPr>
              <a:t>S</a:t>
            </a:r>
            <a:r>
              <a:rPr lang="en-US" sz="1800" u="sng" dirty="0">
                <a:solidFill>
                  <a:schemeClr val="tx2"/>
                </a:solidFill>
                <a:latin typeface="Century Gothic" panose="020B0502020202020204" pitchFamily="34" charset="0"/>
                <a:cs typeface="Calibri" panose="020F0502020204030204" pitchFamily="34" charset="0"/>
              </a:rPr>
              <a:t>ave documents</a:t>
            </a:r>
            <a:r>
              <a:rPr lang="en-US" sz="1800" dirty="0">
                <a:solidFill>
                  <a:schemeClr val="tx2"/>
                </a:solidFill>
                <a:latin typeface="Century Gothic" panose="020B0502020202020204" pitchFamily="34" charset="0"/>
                <a:cs typeface="Calibri" panose="020F0502020204030204" pitchFamily="34" charset="0"/>
              </a:rPr>
              <a:t> for next year! </a:t>
            </a:r>
          </a:p>
          <a:p>
            <a:pPr marL="1257300" lvl="2" indent="-342900">
              <a:spcAft>
                <a:spcPts val="600"/>
              </a:spcAft>
              <a:buFont typeface="Arial" panose="020B0604020202020204" pitchFamily="34" charset="0"/>
              <a:buChar char="•"/>
            </a:pPr>
            <a:r>
              <a:rPr lang="en-US" sz="1800" dirty="0">
                <a:solidFill>
                  <a:schemeClr val="tx2"/>
                </a:solidFill>
                <a:latin typeface="Century Gothic" panose="020B0502020202020204" pitchFamily="34" charset="0"/>
                <a:cs typeface="Calibri" panose="020F0502020204030204" pitchFamily="34" charset="0"/>
              </a:rPr>
              <a:t>Taxes from 2024, receipts for higher education and self-employment expenses, W-2s, etc.</a:t>
            </a:r>
          </a:p>
          <a:p>
            <a:pPr marL="800100" lvl="1" indent="-342900">
              <a:spcAft>
                <a:spcPts val="600"/>
              </a:spcAft>
              <a:buFont typeface="Arial" panose="020B0604020202020204" pitchFamily="34" charset="0"/>
              <a:buChar char="•"/>
            </a:pPr>
            <a:r>
              <a:rPr lang="en-US" sz="1800" dirty="0">
                <a:solidFill>
                  <a:schemeClr val="tx2"/>
                </a:solidFill>
                <a:latin typeface="Century Gothic" panose="020B0502020202020204" pitchFamily="34" charset="0"/>
                <a:cs typeface="Calibri" panose="020F0502020204030204" pitchFamily="34" charset="0"/>
              </a:rPr>
              <a:t>It is recommended you keep records of 5 years of tax returns</a:t>
            </a:r>
          </a:p>
          <a:p>
            <a:pPr marL="342900" indent="-342900">
              <a:spcAft>
                <a:spcPts val="1200"/>
              </a:spcAft>
              <a:buFont typeface="Arial" panose="020B0604020202020204" pitchFamily="34" charset="0"/>
              <a:buChar char="•"/>
            </a:pPr>
            <a:endParaRPr lang="en-US" sz="1800" dirty="0">
              <a:solidFill>
                <a:schemeClr val="accent2"/>
              </a:solidFill>
              <a:latin typeface="Century Gothic" panose="020B0502020202020204" pitchFamily="34" charset="0"/>
              <a:cs typeface="Calibri" panose="020F0502020204030204" pitchFamily="34" charset="0"/>
            </a:endParaRPr>
          </a:p>
        </p:txBody>
      </p:sp>
      <p:sp>
        <p:nvSpPr>
          <p:cNvPr id="12" name="Slide Number Placeholder 1">
            <a:extLst>
              <a:ext uri="{FF2B5EF4-FFF2-40B4-BE49-F238E27FC236}">
                <a16:creationId xmlns:a16="http://schemas.microsoft.com/office/drawing/2014/main" id="{BC73A766-80E2-C5EB-2918-B83BE5118921}"/>
              </a:ext>
            </a:extLst>
          </p:cNvPr>
          <p:cNvSpPr>
            <a:spLocks noGrp="1"/>
          </p:cNvSpPr>
          <p:nvPr>
            <p:ph type="sldNum" sz="quarter" idx="12"/>
          </p:nvPr>
        </p:nvSpPr>
        <p:spPr>
          <a:xfrm>
            <a:off x="8610600" y="6356350"/>
            <a:ext cx="2743200" cy="365125"/>
          </a:xfrm>
        </p:spPr>
        <p:txBody>
          <a:bodyPr/>
          <a:lstStyle/>
          <a:p>
            <a:fld id="{414AA528-B3CD-46D6-BB22-FE3E7B7F0E42}" type="slidenum">
              <a:rPr lang="en-US" sz="1100" smtClean="0">
                <a:solidFill>
                  <a:schemeClr val="bg2">
                    <a:lumMod val="75000"/>
                  </a:schemeClr>
                </a:solidFill>
              </a:rPr>
              <a:t>37</a:t>
            </a:fld>
            <a:endParaRPr lang="en-US" dirty="0">
              <a:solidFill>
                <a:schemeClr val="bg2">
                  <a:lumMod val="75000"/>
                </a:schemeClr>
              </a:solidFill>
            </a:endParaRPr>
          </a:p>
        </p:txBody>
      </p:sp>
      <p:sp>
        <p:nvSpPr>
          <p:cNvPr id="16" name="Triangle 15">
            <a:extLst>
              <a:ext uri="{FF2B5EF4-FFF2-40B4-BE49-F238E27FC236}">
                <a16:creationId xmlns:a16="http://schemas.microsoft.com/office/drawing/2014/main" id="{92181E78-0270-B63E-428C-A1FBA188EA84}"/>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riangle 16">
            <a:extLst>
              <a:ext uri="{FF2B5EF4-FFF2-40B4-BE49-F238E27FC236}">
                <a16:creationId xmlns:a16="http://schemas.microsoft.com/office/drawing/2014/main" id="{A8A41550-0291-28DC-5DFF-8AB4B7E3F581}"/>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8" name="Triangle 17">
            <a:extLst>
              <a:ext uri="{FF2B5EF4-FFF2-40B4-BE49-F238E27FC236}">
                <a16:creationId xmlns:a16="http://schemas.microsoft.com/office/drawing/2014/main" id="{310B46B6-7FFB-5D33-FBC4-31B647AD0504}"/>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9" name="Triangle 18">
            <a:extLst>
              <a:ext uri="{FF2B5EF4-FFF2-40B4-BE49-F238E27FC236}">
                <a16:creationId xmlns:a16="http://schemas.microsoft.com/office/drawing/2014/main" id="{04FD5550-1F18-7025-DDD2-FC562D61E3CA}"/>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0" name="Triangle 19">
            <a:extLst>
              <a:ext uri="{FF2B5EF4-FFF2-40B4-BE49-F238E27FC236}">
                <a16:creationId xmlns:a16="http://schemas.microsoft.com/office/drawing/2014/main" id="{5B48CE6A-D3B5-9702-1E9A-7A4B313F2842}"/>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1" name="Triangle 20">
            <a:extLst>
              <a:ext uri="{FF2B5EF4-FFF2-40B4-BE49-F238E27FC236}">
                <a16:creationId xmlns:a16="http://schemas.microsoft.com/office/drawing/2014/main" id="{74856D5C-8955-82FA-CAD1-6A49C989731E}"/>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2" name="Triangle 21">
            <a:extLst>
              <a:ext uri="{FF2B5EF4-FFF2-40B4-BE49-F238E27FC236}">
                <a16:creationId xmlns:a16="http://schemas.microsoft.com/office/drawing/2014/main" id="{E8628E21-4FEE-73D2-36DF-9F6F2ECB777A}"/>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Triangle 22">
            <a:extLst>
              <a:ext uri="{FF2B5EF4-FFF2-40B4-BE49-F238E27FC236}">
                <a16:creationId xmlns:a16="http://schemas.microsoft.com/office/drawing/2014/main" id="{C898C6A4-E86E-05A9-6A79-403012B9EC20}"/>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4" name="Triangle 23">
            <a:extLst>
              <a:ext uri="{FF2B5EF4-FFF2-40B4-BE49-F238E27FC236}">
                <a16:creationId xmlns:a16="http://schemas.microsoft.com/office/drawing/2014/main" id="{5ECC8CA4-DF11-BA55-458E-DF3C8BCBC3AF}"/>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5" name="Triangle 24">
            <a:extLst>
              <a:ext uri="{FF2B5EF4-FFF2-40B4-BE49-F238E27FC236}">
                <a16:creationId xmlns:a16="http://schemas.microsoft.com/office/drawing/2014/main" id="{6AA48F86-3B37-B3D4-E1B0-AD5D2F3F3E20}"/>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6" name="Triangle 25">
            <a:extLst>
              <a:ext uri="{FF2B5EF4-FFF2-40B4-BE49-F238E27FC236}">
                <a16:creationId xmlns:a16="http://schemas.microsoft.com/office/drawing/2014/main" id="{907201F0-C789-CACB-FBC2-F4653C600CB4}"/>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2" name="Graphic 1">
            <a:extLst>
              <a:ext uri="{FF2B5EF4-FFF2-40B4-BE49-F238E27FC236}">
                <a16:creationId xmlns:a16="http://schemas.microsoft.com/office/drawing/2014/main" id="{59463053-F07C-40B1-FDD6-040565398D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48641" y="579445"/>
            <a:ext cx="2107842" cy="2107842"/>
          </a:xfrm>
          <a:prstGeom prst="rect">
            <a:avLst/>
          </a:prstGeom>
        </p:spPr>
      </p:pic>
    </p:spTree>
    <p:extLst>
      <p:ext uri="{BB962C8B-B14F-4D97-AF65-F5344CB8AC3E}">
        <p14:creationId xmlns:p14="http://schemas.microsoft.com/office/powerpoint/2010/main" val="412815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Google Shape;213;p31"/>
          <p:cNvSpPr txBox="1"/>
          <p:nvPr/>
        </p:nvSpPr>
        <p:spPr>
          <a:xfrm>
            <a:off x="442823" y="4544496"/>
            <a:ext cx="7128409" cy="1154142"/>
          </a:xfrm>
          <a:prstGeom prst="rect">
            <a:avLst/>
          </a:prstGeom>
          <a:noFill/>
          <a:ln>
            <a:noFill/>
          </a:ln>
        </p:spPr>
        <p:txBody>
          <a:bodyPr spcFirstLastPara="1" wrap="square" lIns="45713" tIns="22850" rIns="45713" bIns="22850" anchor="t" anchorCtr="0">
            <a:spAutoFit/>
          </a:bodyPr>
          <a:lstStyle/>
          <a:p>
            <a:pPr>
              <a:buClr>
                <a:srgbClr val="000000"/>
              </a:buClr>
              <a:buSzPts val="11500"/>
            </a:pPr>
            <a:r>
              <a:rPr lang="en-US" sz="7200" b="1" dirty="0">
                <a:solidFill>
                  <a:srgbClr val="112F3D"/>
                </a:solidFill>
                <a:latin typeface="Century Gothic" panose="020B0502020202020204" pitchFamily="34" charset="0"/>
                <a:ea typeface="Poppins"/>
                <a:cs typeface="Arial" panose="020B0604020202020204" pitchFamily="34" charset="0"/>
                <a:sym typeface="Poppins"/>
              </a:rPr>
              <a:t>Thank You</a:t>
            </a:r>
            <a:endParaRPr sz="7200" b="1" dirty="0">
              <a:solidFill>
                <a:srgbClr val="112F3D"/>
              </a:solidFill>
              <a:latin typeface="Century Gothic" panose="020B0502020202020204" pitchFamily="34" charset="0"/>
              <a:ea typeface="Poppins"/>
              <a:cs typeface="Arial" panose="020B0604020202020204" pitchFamily="34" charset="0"/>
              <a:sym typeface="Poppins"/>
            </a:endParaRPr>
          </a:p>
        </p:txBody>
      </p:sp>
      <p:cxnSp>
        <p:nvCxnSpPr>
          <p:cNvPr id="217" name="Google Shape;217;p31"/>
          <p:cNvCxnSpPr>
            <a:cxnSpLocks/>
          </p:cNvCxnSpPr>
          <p:nvPr/>
        </p:nvCxnSpPr>
        <p:spPr>
          <a:xfrm>
            <a:off x="442823" y="6095674"/>
            <a:ext cx="11382554" cy="0"/>
          </a:xfrm>
          <a:prstGeom prst="straightConnector1">
            <a:avLst/>
          </a:prstGeom>
          <a:noFill/>
          <a:ln w="9525" cap="flat" cmpd="sng">
            <a:solidFill>
              <a:srgbClr val="FFC000"/>
            </a:solidFill>
            <a:prstDash val="solid"/>
            <a:round/>
            <a:headEnd type="none" w="sm" len="sm"/>
            <a:tailEnd type="none" w="sm" len="sm"/>
          </a:ln>
        </p:spPr>
      </p:cxnSp>
      <p:sp>
        <p:nvSpPr>
          <p:cNvPr id="2" name="Slide Number Placeholder 1">
            <a:extLst>
              <a:ext uri="{FF2B5EF4-FFF2-40B4-BE49-F238E27FC236}">
                <a16:creationId xmlns:a16="http://schemas.microsoft.com/office/drawing/2014/main" id="{040ADFEB-5959-9518-F635-831D66B1185C}"/>
              </a:ext>
            </a:extLst>
          </p:cNvPr>
          <p:cNvSpPr>
            <a:spLocks noGrp="1"/>
          </p:cNvSpPr>
          <p:nvPr>
            <p:ph type="sldNum" sz="quarter" idx="12"/>
          </p:nvPr>
        </p:nvSpPr>
        <p:spPr/>
        <p:txBody>
          <a:bodyPr/>
          <a:lstStyle/>
          <a:p>
            <a:fld id="{414AA528-B3CD-46D6-BB22-FE3E7B7F0E42}" type="slidenum">
              <a:rPr lang="en-US" smtClean="0"/>
              <a:t>38</a:t>
            </a:fld>
            <a:endParaRPr lang="en-US"/>
          </a:p>
        </p:txBody>
      </p:sp>
      <p:sp>
        <p:nvSpPr>
          <p:cNvPr id="4" name="Triangle 3">
            <a:extLst>
              <a:ext uri="{FF2B5EF4-FFF2-40B4-BE49-F238E27FC236}">
                <a16:creationId xmlns:a16="http://schemas.microsoft.com/office/drawing/2014/main" id="{D7E46C8F-2DD6-E365-36CE-8E24A260D95F}"/>
              </a:ext>
            </a:extLst>
          </p:cNvPr>
          <p:cNvSpPr/>
          <p:nvPr/>
        </p:nvSpPr>
        <p:spPr>
          <a:xfrm>
            <a:off x="10028229" y="1997552"/>
            <a:ext cx="1155089" cy="995765"/>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Triangle 4">
            <a:extLst>
              <a:ext uri="{FF2B5EF4-FFF2-40B4-BE49-F238E27FC236}">
                <a16:creationId xmlns:a16="http://schemas.microsoft.com/office/drawing/2014/main" id="{93167F7E-ED76-1F32-333A-F7ED3B8C22DF}"/>
              </a:ext>
            </a:extLst>
          </p:cNvPr>
          <p:cNvSpPr/>
          <p:nvPr/>
        </p:nvSpPr>
        <p:spPr>
          <a:xfrm rot="10800000">
            <a:off x="10642914" y="2016607"/>
            <a:ext cx="1155089" cy="99576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Triangle 5">
            <a:extLst>
              <a:ext uri="{FF2B5EF4-FFF2-40B4-BE49-F238E27FC236}">
                <a16:creationId xmlns:a16="http://schemas.microsoft.com/office/drawing/2014/main" id="{C2F01BF1-25B0-0699-75B4-9E4A22C397DF}"/>
              </a:ext>
            </a:extLst>
          </p:cNvPr>
          <p:cNvSpPr/>
          <p:nvPr/>
        </p:nvSpPr>
        <p:spPr>
          <a:xfrm rot="15546353">
            <a:off x="10232548" y="3877611"/>
            <a:ext cx="664568" cy="572903"/>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Triangle 6">
            <a:extLst>
              <a:ext uri="{FF2B5EF4-FFF2-40B4-BE49-F238E27FC236}">
                <a16:creationId xmlns:a16="http://schemas.microsoft.com/office/drawing/2014/main" id="{216753B9-0D6F-B268-69E4-574C3C0E7F09}"/>
              </a:ext>
            </a:extLst>
          </p:cNvPr>
          <p:cNvSpPr/>
          <p:nvPr/>
        </p:nvSpPr>
        <p:spPr>
          <a:xfrm rot="10800000">
            <a:off x="11829170" y="3352"/>
            <a:ext cx="1155089" cy="995765"/>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riangle 7">
            <a:extLst>
              <a:ext uri="{FF2B5EF4-FFF2-40B4-BE49-F238E27FC236}">
                <a16:creationId xmlns:a16="http://schemas.microsoft.com/office/drawing/2014/main" id="{2628C573-B206-1528-2D63-9739D4BEE8F1}"/>
              </a:ext>
            </a:extLst>
          </p:cNvPr>
          <p:cNvSpPr/>
          <p:nvPr/>
        </p:nvSpPr>
        <p:spPr>
          <a:xfrm rot="10800000">
            <a:off x="10642914" y="-1"/>
            <a:ext cx="1155089" cy="995765"/>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riangle 8">
            <a:extLst>
              <a:ext uri="{FF2B5EF4-FFF2-40B4-BE49-F238E27FC236}">
                <a16:creationId xmlns:a16="http://schemas.microsoft.com/office/drawing/2014/main" id="{7893D8E8-489C-4450-0323-2F46EC16B7E9}"/>
              </a:ext>
            </a:extLst>
          </p:cNvPr>
          <p:cNvSpPr/>
          <p:nvPr/>
        </p:nvSpPr>
        <p:spPr>
          <a:xfrm>
            <a:off x="9468835" y="995764"/>
            <a:ext cx="1155089" cy="995765"/>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riangle 9">
            <a:extLst>
              <a:ext uri="{FF2B5EF4-FFF2-40B4-BE49-F238E27FC236}">
                <a16:creationId xmlns:a16="http://schemas.microsoft.com/office/drawing/2014/main" id="{FA51F651-1EAB-AAE0-B3A0-72CE9A75EB09}"/>
              </a:ext>
            </a:extLst>
          </p:cNvPr>
          <p:cNvSpPr/>
          <p:nvPr/>
        </p:nvSpPr>
        <p:spPr>
          <a:xfrm>
            <a:off x="10642914" y="990743"/>
            <a:ext cx="1155089" cy="995765"/>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Triangle 10">
            <a:extLst>
              <a:ext uri="{FF2B5EF4-FFF2-40B4-BE49-F238E27FC236}">
                <a16:creationId xmlns:a16="http://schemas.microsoft.com/office/drawing/2014/main" id="{E59FA6F4-196E-8830-3C18-3BE5300B2CFB}"/>
              </a:ext>
            </a:extLst>
          </p:cNvPr>
          <p:cNvSpPr/>
          <p:nvPr/>
        </p:nvSpPr>
        <p:spPr>
          <a:xfrm rot="10800000">
            <a:off x="8873207" y="3018617"/>
            <a:ext cx="1155089" cy="995765"/>
          </a:xfrm>
          <a:prstGeom prs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C3A87A30-34DA-5824-DB0D-CFD05767EF65}"/>
              </a:ext>
            </a:extLst>
          </p:cNvPr>
          <p:cNvSpPr/>
          <p:nvPr/>
        </p:nvSpPr>
        <p:spPr>
          <a:xfrm rot="18841920">
            <a:off x="8356416" y="1671595"/>
            <a:ext cx="695577" cy="599633"/>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E9005124-B583-F3EB-22FC-5B41C38AEA5D}"/>
              </a:ext>
            </a:extLst>
          </p:cNvPr>
          <p:cNvSpPr/>
          <p:nvPr/>
        </p:nvSpPr>
        <p:spPr>
          <a:xfrm rot="9524835">
            <a:off x="8092605" y="4254206"/>
            <a:ext cx="695577" cy="599633"/>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13">
            <a:extLst>
              <a:ext uri="{FF2B5EF4-FFF2-40B4-BE49-F238E27FC236}">
                <a16:creationId xmlns:a16="http://schemas.microsoft.com/office/drawing/2014/main" id="{6C2B8B4D-D140-2A38-03AE-B16F9CBE7156}"/>
              </a:ext>
            </a:extLst>
          </p:cNvPr>
          <p:cNvSpPr/>
          <p:nvPr/>
        </p:nvSpPr>
        <p:spPr>
          <a:xfrm rot="8476608">
            <a:off x="9100109" y="4969985"/>
            <a:ext cx="418892" cy="361114"/>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14">
            <a:extLst>
              <a:ext uri="{FF2B5EF4-FFF2-40B4-BE49-F238E27FC236}">
                <a16:creationId xmlns:a16="http://schemas.microsoft.com/office/drawing/2014/main" id="{31184AD3-3228-8794-ED77-20D62CEB98CA}"/>
              </a:ext>
            </a:extLst>
          </p:cNvPr>
          <p:cNvSpPr/>
          <p:nvPr/>
        </p:nvSpPr>
        <p:spPr>
          <a:xfrm rot="5019913">
            <a:off x="10116106" y="4869338"/>
            <a:ext cx="359140" cy="30960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569071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9AAB"/>
        </a:solidFill>
        <a:effectLst/>
      </p:bgPr>
    </p:bg>
    <p:spTree>
      <p:nvGrpSpPr>
        <p:cNvPr id="1" name="Shape 211"/>
        <p:cNvGrpSpPr/>
        <p:nvPr/>
      </p:nvGrpSpPr>
      <p:grpSpPr>
        <a:xfrm>
          <a:off x="0" y="0"/>
          <a:ext cx="0" cy="0"/>
          <a:chOff x="0" y="0"/>
          <a:chExt cx="0" cy="0"/>
        </a:xfrm>
      </p:grpSpPr>
      <p:sp>
        <p:nvSpPr>
          <p:cNvPr id="213" name="Google Shape;213;p31"/>
          <p:cNvSpPr txBox="1"/>
          <p:nvPr/>
        </p:nvSpPr>
        <p:spPr>
          <a:xfrm>
            <a:off x="442823" y="3605510"/>
            <a:ext cx="11621187" cy="2354471"/>
          </a:xfrm>
          <a:prstGeom prst="rect">
            <a:avLst/>
          </a:prstGeom>
          <a:noFill/>
          <a:ln>
            <a:noFill/>
          </a:ln>
        </p:spPr>
        <p:txBody>
          <a:bodyPr spcFirstLastPara="1" wrap="square" lIns="45713" tIns="22850" rIns="45713" bIns="22850" anchor="t" anchorCtr="0">
            <a:spAutoFit/>
          </a:bodyPr>
          <a:lstStyle/>
          <a:p>
            <a:pPr>
              <a:buClr>
                <a:srgbClr val="000000"/>
              </a:buClr>
              <a:buSzPts val="11500"/>
            </a:pPr>
            <a:r>
              <a:rPr lang="en-US" sz="5000" b="1" dirty="0">
                <a:solidFill>
                  <a:schemeClr val="accent4"/>
                </a:solidFill>
                <a:latin typeface="Century Gothic" panose="020B0502020202020204" pitchFamily="34" charset="0"/>
                <a:ea typeface="Poppins"/>
                <a:cs typeface="Arial" panose="020B0604020202020204" pitchFamily="34" charset="0"/>
                <a:sym typeface="Poppins"/>
              </a:rPr>
              <a:t>What </a:t>
            </a:r>
            <a:r>
              <a:rPr lang="en-US" sz="5000" b="1" dirty="0">
                <a:solidFill>
                  <a:schemeClr val="bg1"/>
                </a:solidFill>
                <a:latin typeface="Century Gothic" panose="020B0502020202020204" pitchFamily="34" charset="0"/>
                <a:ea typeface="Poppins"/>
                <a:cs typeface="Arial" panose="020B0604020202020204" pitchFamily="34" charset="0"/>
                <a:sym typeface="Poppins"/>
              </a:rPr>
              <a:t>Are Taxes? </a:t>
            </a:r>
          </a:p>
          <a:p>
            <a:pPr>
              <a:buClr>
                <a:srgbClr val="000000"/>
              </a:buClr>
              <a:buSzPts val="11500"/>
            </a:pPr>
            <a:r>
              <a:rPr lang="en-US" sz="5000" b="1" dirty="0">
                <a:solidFill>
                  <a:schemeClr val="accent4"/>
                </a:solidFill>
                <a:latin typeface="Century Gothic" panose="020B0502020202020204" pitchFamily="34" charset="0"/>
                <a:ea typeface="Poppins"/>
                <a:cs typeface="Arial" panose="020B0604020202020204" pitchFamily="34" charset="0"/>
                <a:sym typeface="Poppins"/>
              </a:rPr>
              <a:t>Why</a:t>
            </a:r>
            <a:r>
              <a:rPr lang="en-US" sz="5000" b="1" dirty="0">
                <a:solidFill>
                  <a:schemeClr val="bg1"/>
                </a:solidFill>
                <a:latin typeface="Century Gothic" panose="020B0502020202020204" pitchFamily="34" charset="0"/>
                <a:ea typeface="Poppins"/>
                <a:cs typeface="Arial" panose="020B0604020202020204" pitchFamily="34" charset="0"/>
                <a:sym typeface="Poppins"/>
              </a:rPr>
              <a:t> Should I File Them? </a:t>
            </a:r>
          </a:p>
          <a:p>
            <a:pPr>
              <a:buClr>
                <a:srgbClr val="000000"/>
              </a:buClr>
              <a:buSzPts val="11500"/>
            </a:pPr>
            <a:r>
              <a:rPr lang="en-US" sz="5000" b="1" dirty="0">
                <a:solidFill>
                  <a:schemeClr val="accent4"/>
                </a:solidFill>
                <a:latin typeface="Century Gothic" panose="020B0502020202020204" pitchFamily="34" charset="0"/>
                <a:ea typeface="Poppins"/>
                <a:cs typeface="Arial" panose="020B0604020202020204" pitchFamily="34" charset="0"/>
                <a:sym typeface="Poppins"/>
              </a:rPr>
              <a:t>When </a:t>
            </a:r>
            <a:r>
              <a:rPr lang="en-US" sz="5000" b="1" dirty="0">
                <a:solidFill>
                  <a:schemeClr val="bg1"/>
                </a:solidFill>
                <a:latin typeface="Century Gothic" panose="020B0502020202020204" pitchFamily="34" charset="0"/>
                <a:ea typeface="Poppins"/>
                <a:cs typeface="Arial" panose="020B0604020202020204" pitchFamily="34" charset="0"/>
                <a:sym typeface="Poppins"/>
              </a:rPr>
              <a:t>Should I File Them? </a:t>
            </a:r>
          </a:p>
        </p:txBody>
      </p:sp>
      <p:cxnSp>
        <p:nvCxnSpPr>
          <p:cNvPr id="217" name="Google Shape;217;p31"/>
          <p:cNvCxnSpPr>
            <a:cxnSpLocks/>
          </p:cNvCxnSpPr>
          <p:nvPr/>
        </p:nvCxnSpPr>
        <p:spPr>
          <a:xfrm>
            <a:off x="442823" y="6095674"/>
            <a:ext cx="11382554" cy="0"/>
          </a:xfrm>
          <a:prstGeom prst="straightConnector1">
            <a:avLst/>
          </a:prstGeom>
          <a:noFill/>
          <a:ln w="9525" cap="flat" cmpd="sng">
            <a:solidFill>
              <a:srgbClr val="FFC000"/>
            </a:solidFill>
            <a:prstDash val="solid"/>
            <a:round/>
            <a:headEnd type="none" w="sm" len="sm"/>
            <a:tailEnd type="none" w="sm" len="sm"/>
          </a:ln>
        </p:spPr>
      </p:cxnSp>
      <p:sp>
        <p:nvSpPr>
          <p:cNvPr id="2" name="Slide Number Placeholder 1">
            <a:extLst>
              <a:ext uri="{FF2B5EF4-FFF2-40B4-BE49-F238E27FC236}">
                <a16:creationId xmlns:a16="http://schemas.microsoft.com/office/drawing/2014/main" id="{040ADFEB-5959-9518-F635-831D66B1185C}"/>
              </a:ext>
            </a:extLst>
          </p:cNvPr>
          <p:cNvSpPr>
            <a:spLocks noGrp="1"/>
          </p:cNvSpPr>
          <p:nvPr>
            <p:ph type="sldNum" sz="quarter" idx="12"/>
          </p:nvPr>
        </p:nvSpPr>
        <p:spPr/>
        <p:txBody>
          <a:bodyPr/>
          <a:lstStyle/>
          <a:p>
            <a:fld id="{414AA528-B3CD-46D6-BB22-FE3E7B7F0E42}" type="slidenum">
              <a:rPr lang="en-US" smtClean="0"/>
              <a:t>4</a:t>
            </a:fld>
            <a:endParaRPr lang="en-US"/>
          </a:p>
        </p:txBody>
      </p:sp>
      <p:sp>
        <p:nvSpPr>
          <p:cNvPr id="4" name="Triangle 3">
            <a:extLst>
              <a:ext uri="{FF2B5EF4-FFF2-40B4-BE49-F238E27FC236}">
                <a16:creationId xmlns:a16="http://schemas.microsoft.com/office/drawing/2014/main" id="{D7E46C8F-2DD6-E365-36CE-8E24A260D95F}"/>
              </a:ext>
            </a:extLst>
          </p:cNvPr>
          <p:cNvSpPr/>
          <p:nvPr/>
        </p:nvSpPr>
        <p:spPr>
          <a:xfrm>
            <a:off x="10051675" y="1974106"/>
            <a:ext cx="1155089" cy="995765"/>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Triangle 4">
            <a:extLst>
              <a:ext uri="{FF2B5EF4-FFF2-40B4-BE49-F238E27FC236}">
                <a16:creationId xmlns:a16="http://schemas.microsoft.com/office/drawing/2014/main" id="{93167F7E-ED76-1F32-333A-F7ED3B8C22DF}"/>
              </a:ext>
            </a:extLst>
          </p:cNvPr>
          <p:cNvSpPr/>
          <p:nvPr/>
        </p:nvSpPr>
        <p:spPr>
          <a:xfrm rot="10800000">
            <a:off x="10642914" y="1981438"/>
            <a:ext cx="1155089" cy="995765"/>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Triangle 5">
            <a:extLst>
              <a:ext uri="{FF2B5EF4-FFF2-40B4-BE49-F238E27FC236}">
                <a16:creationId xmlns:a16="http://schemas.microsoft.com/office/drawing/2014/main" id="{C2F01BF1-25B0-0699-75B4-9E4A22C397DF}"/>
              </a:ext>
            </a:extLst>
          </p:cNvPr>
          <p:cNvSpPr/>
          <p:nvPr/>
        </p:nvSpPr>
        <p:spPr>
          <a:xfrm rot="15546353">
            <a:off x="10232548" y="3877611"/>
            <a:ext cx="664568" cy="572903"/>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Triangle 6">
            <a:extLst>
              <a:ext uri="{FF2B5EF4-FFF2-40B4-BE49-F238E27FC236}">
                <a16:creationId xmlns:a16="http://schemas.microsoft.com/office/drawing/2014/main" id="{216753B9-0D6F-B268-69E4-574C3C0E7F09}"/>
              </a:ext>
            </a:extLst>
          </p:cNvPr>
          <p:cNvSpPr/>
          <p:nvPr/>
        </p:nvSpPr>
        <p:spPr>
          <a:xfrm rot="10800000">
            <a:off x="10908921" y="3352"/>
            <a:ext cx="1155089" cy="995765"/>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riangle 7">
            <a:extLst>
              <a:ext uri="{FF2B5EF4-FFF2-40B4-BE49-F238E27FC236}">
                <a16:creationId xmlns:a16="http://schemas.microsoft.com/office/drawing/2014/main" id="{2628C573-B206-1528-2D63-9739D4BEE8F1}"/>
              </a:ext>
            </a:extLst>
          </p:cNvPr>
          <p:cNvSpPr/>
          <p:nvPr/>
        </p:nvSpPr>
        <p:spPr>
          <a:xfrm rot="10800000">
            <a:off x="10642914" y="-1"/>
            <a:ext cx="1155089" cy="995765"/>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riangle 8">
            <a:extLst>
              <a:ext uri="{FF2B5EF4-FFF2-40B4-BE49-F238E27FC236}">
                <a16:creationId xmlns:a16="http://schemas.microsoft.com/office/drawing/2014/main" id="{7893D8E8-489C-4450-0323-2F46EC16B7E9}"/>
              </a:ext>
            </a:extLst>
          </p:cNvPr>
          <p:cNvSpPr/>
          <p:nvPr/>
        </p:nvSpPr>
        <p:spPr>
          <a:xfrm>
            <a:off x="9468835" y="984041"/>
            <a:ext cx="1155089" cy="995765"/>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riangle 9">
            <a:extLst>
              <a:ext uri="{FF2B5EF4-FFF2-40B4-BE49-F238E27FC236}">
                <a16:creationId xmlns:a16="http://schemas.microsoft.com/office/drawing/2014/main" id="{FA51F651-1EAB-AAE0-B3A0-72CE9A75EB09}"/>
              </a:ext>
            </a:extLst>
          </p:cNvPr>
          <p:cNvSpPr/>
          <p:nvPr/>
        </p:nvSpPr>
        <p:spPr>
          <a:xfrm>
            <a:off x="10642914" y="990743"/>
            <a:ext cx="1155089" cy="995765"/>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Triangle 10">
            <a:extLst>
              <a:ext uri="{FF2B5EF4-FFF2-40B4-BE49-F238E27FC236}">
                <a16:creationId xmlns:a16="http://schemas.microsoft.com/office/drawing/2014/main" id="{E59FA6F4-196E-8830-3C18-3BE5300B2CFB}"/>
              </a:ext>
            </a:extLst>
          </p:cNvPr>
          <p:cNvSpPr/>
          <p:nvPr/>
        </p:nvSpPr>
        <p:spPr>
          <a:xfrm rot="10800000">
            <a:off x="8896653" y="2983448"/>
            <a:ext cx="1155089" cy="995765"/>
          </a:xfrm>
          <a:prstGeom prs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C3A87A30-34DA-5824-DB0D-CFD05767EF65}"/>
              </a:ext>
            </a:extLst>
          </p:cNvPr>
          <p:cNvSpPr/>
          <p:nvPr/>
        </p:nvSpPr>
        <p:spPr>
          <a:xfrm rot="18841920">
            <a:off x="8356416" y="1671595"/>
            <a:ext cx="695577" cy="599633"/>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E9005124-B583-F3EB-22FC-5B41C38AEA5D}"/>
              </a:ext>
            </a:extLst>
          </p:cNvPr>
          <p:cNvSpPr/>
          <p:nvPr/>
        </p:nvSpPr>
        <p:spPr>
          <a:xfrm rot="9524835">
            <a:off x="8092605" y="4254206"/>
            <a:ext cx="695577" cy="599633"/>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13">
            <a:extLst>
              <a:ext uri="{FF2B5EF4-FFF2-40B4-BE49-F238E27FC236}">
                <a16:creationId xmlns:a16="http://schemas.microsoft.com/office/drawing/2014/main" id="{6C2B8B4D-D140-2A38-03AE-B16F9CBE7156}"/>
              </a:ext>
            </a:extLst>
          </p:cNvPr>
          <p:cNvSpPr/>
          <p:nvPr/>
        </p:nvSpPr>
        <p:spPr>
          <a:xfrm rot="8476608">
            <a:off x="9100109" y="4969985"/>
            <a:ext cx="418892" cy="361114"/>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14">
            <a:extLst>
              <a:ext uri="{FF2B5EF4-FFF2-40B4-BE49-F238E27FC236}">
                <a16:creationId xmlns:a16="http://schemas.microsoft.com/office/drawing/2014/main" id="{31184AD3-3228-8794-ED77-20D62CEB98CA}"/>
              </a:ext>
            </a:extLst>
          </p:cNvPr>
          <p:cNvSpPr/>
          <p:nvPr/>
        </p:nvSpPr>
        <p:spPr>
          <a:xfrm rot="5019913">
            <a:off x="10116106" y="4869338"/>
            <a:ext cx="359140" cy="30960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2163334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3" name="Google Shape;33;p2">
            <a:extLst>
              <a:ext uri="{FF2B5EF4-FFF2-40B4-BE49-F238E27FC236}">
                <a16:creationId xmlns:a16="http://schemas.microsoft.com/office/drawing/2014/main" id="{560350E5-2662-9FBE-4A2E-03E64977628F}"/>
              </a:ext>
            </a:extLst>
          </p:cNvPr>
          <p:cNvSpPr txBox="1"/>
          <p:nvPr/>
        </p:nvSpPr>
        <p:spPr>
          <a:xfrm>
            <a:off x="2938648" y="986165"/>
            <a:ext cx="8093127" cy="661699"/>
          </a:xfrm>
          <a:prstGeom prst="rect">
            <a:avLst/>
          </a:prstGeom>
          <a:noFill/>
          <a:ln>
            <a:noFill/>
          </a:ln>
        </p:spPr>
        <p:txBody>
          <a:bodyPr spcFirstLastPara="1" wrap="square" lIns="45713" tIns="22850" rIns="45713" bIns="22850" anchor="t" anchorCtr="0">
            <a:spAutoFit/>
          </a:bodyPr>
          <a:lstStyle/>
          <a:p>
            <a:r>
              <a:rPr lang="en-US" sz="4000" b="1" dirty="0">
                <a:solidFill>
                  <a:srgbClr val="112F3D"/>
                </a:solidFill>
                <a:latin typeface="Century Gothic" panose="020B0502020202020204" pitchFamily="34" charset="0"/>
                <a:cs typeface="Arial" panose="020B0604020202020204" pitchFamily="34" charset="0"/>
                <a:sym typeface="Montserrat SemiBold"/>
              </a:rPr>
              <a:t>What Exactly Are Taxes? </a:t>
            </a:r>
            <a:endParaRPr lang="en-US" sz="4000" b="1" dirty="0">
              <a:solidFill>
                <a:srgbClr val="112F3D"/>
              </a:solidFill>
              <a:latin typeface="Century Gothic" panose="020B0502020202020204" pitchFamily="34" charset="0"/>
              <a:cs typeface="Arial" panose="020B0604020202020204" pitchFamily="34" charset="0"/>
            </a:endParaRPr>
          </a:p>
        </p:txBody>
      </p:sp>
      <p:sp>
        <p:nvSpPr>
          <p:cNvPr id="4" name="Triangle 3">
            <a:extLst>
              <a:ext uri="{FF2B5EF4-FFF2-40B4-BE49-F238E27FC236}">
                <a16:creationId xmlns:a16="http://schemas.microsoft.com/office/drawing/2014/main" id="{E7715B70-9DDD-9296-A3EA-4D4430519524}"/>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Triangle 4">
            <a:extLst>
              <a:ext uri="{FF2B5EF4-FFF2-40B4-BE49-F238E27FC236}">
                <a16:creationId xmlns:a16="http://schemas.microsoft.com/office/drawing/2014/main" id="{459559FB-E37A-DB73-846D-4C8926696F82}"/>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Triangle 5">
            <a:extLst>
              <a:ext uri="{FF2B5EF4-FFF2-40B4-BE49-F238E27FC236}">
                <a16:creationId xmlns:a16="http://schemas.microsoft.com/office/drawing/2014/main" id="{C04BB6D0-9DD8-696B-8C26-17E05DCFBCBF}"/>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Triangle 6">
            <a:extLst>
              <a:ext uri="{FF2B5EF4-FFF2-40B4-BE49-F238E27FC236}">
                <a16:creationId xmlns:a16="http://schemas.microsoft.com/office/drawing/2014/main" id="{E1337C30-9106-D37F-251D-17C1C5117E8B}"/>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riangle 7">
            <a:extLst>
              <a:ext uri="{FF2B5EF4-FFF2-40B4-BE49-F238E27FC236}">
                <a16:creationId xmlns:a16="http://schemas.microsoft.com/office/drawing/2014/main" id="{976B0FA8-AE57-5A0D-0C4A-D6550B30356E}"/>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riangle 8">
            <a:extLst>
              <a:ext uri="{FF2B5EF4-FFF2-40B4-BE49-F238E27FC236}">
                <a16:creationId xmlns:a16="http://schemas.microsoft.com/office/drawing/2014/main" id="{0FD1B16A-6320-4BAA-317F-5469F80EAEA4}"/>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1FAD92F9-AC49-8BF4-E765-F0DF5045171D}"/>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3E6568C5-84C5-A502-BAD7-F30C1779BE94}"/>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13">
            <a:extLst>
              <a:ext uri="{FF2B5EF4-FFF2-40B4-BE49-F238E27FC236}">
                <a16:creationId xmlns:a16="http://schemas.microsoft.com/office/drawing/2014/main" id="{6FC39EA5-4E2E-ABD7-444C-4C71CD92C95A}"/>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14">
            <a:extLst>
              <a:ext uri="{FF2B5EF4-FFF2-40B4-BE49-F238E27FC236}">
                <a16:creationId xmlns:a16="http://schemas.microsoft.com/office/drawing/2014/main" id="{DE566FA4-F286-1719-F1B5-2913175C3A92}"/>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Triangle 15">
            <a:extLst>
              <a:ext uri="{FF2B5EF4-FFF2-40B4-BE49-F238E27FC236}">
                <a16:creationId xmlns:a16="http://schemas.microsoft.com/office/drawing/2014/main" id="{B747EE5A-62A4-E80F-7FF8-177B7896F399}"/>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8" name="Oval 37">
            <a:extLst>
              <a:ext uri="{FF2B5EF4-FFF2-40B4-BE49-F238E27FC236}">
                <a16:creationId xmlns:a16="http://schemas.microsoft.com/office/drawing/2014/main" id="{2A9EA74F-EB6F-6895-3E0A-0CBAA4E2C0DD}"/>
              </a:ext>
            </a:extLst>
          </p:cNvPr>
          <p:cNvSpPr/>
          <p:nvPr/>
        </p:nvSpPr>
        <p:spPr>
          <a:xfrm>
            <a:off x="8343065" y="1861687"/>
            <a:ext cx="2657475" cy="261179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2" name="Diagram 41">
            <a:extLst>
              <a:ext uri="{FF2B5EF4-FFF2-40B4-BE49-F238E27FC236}">
                <a16:creationId xmlns:a16="http://schemas.microsoft.com/office/drawing/2014/main" id="{03A51E3A-DCA6-6736-DB3A-A70A7CEC67C8}"/>
              </a:ext>
            </a:extLst>
          </p:cNvPr>
          <p:cNvGraphicFramePr/>
          <p:nvPr>
            <p:extLst>
              <p:ext uri="{D42A27DB-BD31-4B8C-83A1-F6EECF244321}">
                <p14:modId xmlns:p14="http://schemas.microsoft.com/office/powerpoint/2010/main" val="1296094663"/>
              </p:ext>
            </p:extLst>
          </p:nvPr>
        </p:nvGraphicFramePr>
        <p:xfrm>
          <a:off x="1140938" y="2193824"/>
          <a:ext cx="9910123" cy="4309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 name="Oval 42">
            <a:extLst>
              <a:ext uri="{FF2B5EF4-FFF2-40B4-BE49-F238E27FC236}">
                <a16:creationId xmlns:a16="http://schemas.microsoft.com/office/drawing/2014/main" id="{247E6B85-7EA1-6B30-5801-1426DE2515D7}"/>
              </a:ext>
            </a:extLst>
          </p:cNvPr>
          <p:cNvSpPr/>
          <p:nvPr/>
        </p:nvSpPr>
        <p:spPr>
          <a:xfrm>
            <a:off x="975678" y="343509"/>
            <a:ext cx="1271969" cy="1271969"/>
          </a:xfrm>
          <a:prstGeom prst="ellipse">
            <a:avLst/>
          </a:prstGeom>
          <a:solidFill>
            <a:srgbClr val="112F3D">
              <a:alpha val="848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3D18F9B-9350-B113-67D0-4956DCBE57DF}"/>
              </a:ext>
            </a:extLst>
          </p:cNvPr>
          <p:cNvSpPr/>
          <p:nvPr/>
        </p:nvSpPr>
        <p:spPr>
          <a:xfrm>
            <a:off x="937950" y="501855"/>
            <a:ext cx="1464106" cy="1464106"/>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84790B7-E2B3-1B13-3822-8AFA28B9FA8A}"/>
              </a:ext>
            </a:extLst>
          </p:cNvPr>
          <p:cNvSpPr/>
          <p:nvPr/>
        </p:nvSpPr>
        <p:spPr>
          <a:xfrm>
            <a:off x="684845" y="910417"/>
            <a:ext cx="1271969" cy="1271969"/>
          </a:xfrm>
          <a:prstGeom prst="ellipse">
            <a:avLst/>
          </a:prstGeom>
          <a:solidFill>
            <a:srgbClr val="549AAB">
              <a:alpha val="848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A76D0D5-EEAA-9727-DE7C-63D346AB63E4}"/>
              </a:ext>
            </a:extLst>
          </p:cNvPr>
          <p:cNvSpPr/>
          <p:nvPr/>
        </p:nvSpPr>
        <p:spPr>
          <a:xfrm>
            <a:off x="431741" y="445611"/>
            <a:ext cx="1271969" cy="1271969"/>
          </a:xfrm>
          <a:prstGeom prst="ellipse">
            <a:avLst/>
          </a:prstGeom>
          <a:solidFill>
            <a:srgbClr val="D6EDF4">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7B457398-286E-3B21-8C14-E9B5E3AAFA48}"/>
              </a:ext>
            </a:extLst>
          </p:cNvPr>
          <p:cNvPicPr>
            <a:picLocks/>
          </p:cNvPicPr>
          <p:nvPr/>
        </p:nvPicPr>
        <p:blipFill rotWithShape="1">
          <a:blip r:embed="rId8">
            <a:extLst>
              <a:ext uri="{28A0092B-C50C-407E-A947-70E740481C1C}">
                <a14:useLocalDpi xmlns:a14="http://schemas.microsoft.com/office/drawing/2010/main" val="0"/>
              </a:ext>
            </a:extLst>
          </a:blip>
          <a:srcRect t="8406" b="25006"/>
          <a:stretch/>
        </p:blipFill>
        <p:spPr>
          <a:xfrm>
            <a:off x="684846" y="465059"/>
            <a:ext cx="1464106" cy="1459669"/>
          </a:xfrm>
          <a:prstGeom prst="ellipse">
            <a:avLst/>
          </a:prstGeom>
        </p:spPr>
      </p:pic>
    </p:spTree>
    <p:extLst>
      <p:ext uri="{BB962C8B-B14F-4D97-AF65-F5344CB8AC3E}">
        <p14:creationId xmlns:p14="http://schemas.microsoft.com/office/powerpoint/2010/main" val="2673870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3" name="Google Shape;33;p2">
            <a:extLst>
              <a:ext uri="{FF2B5EF4-FFF2-40B4-BE49-F238E27FC236}">
                <a16:creationId xmlns:a16="http://schemas.microsoft.com/office/drawing/2014/main" id="{560350E5-2662-9FBE-4A2E-03E64977628F}"/>
              </a:ext>
            </a:extLst>
          </p:cNvPr>
          <p:cNvSpPr txBox="1"/>
          <p:nvPr/>
        </p:nvSpPr>
        <p:spPr>
          <a:xfrm>
            <a:off x="2791583" y="790686"/>
            <a:ext cx="7965761" cy="661699"/>
          </a:xfrm>
          <a:prstGeom prst="rect">
            <a:avLst/>
          </a:prstGeom>
          <a:noFill/>
          <a:ln>
            <a:noFill/>
          </a:ln>
        </p:spPr>
        <p:txBody>
          <a:bodyPr spcFirstLastPara="1" wrap="square" lIns="45713" tIns="22850" rIns="45713" bIns="22850" anchor="t" anchorCtr="0">
            <a:spAutoFit/>
          </a:bodyPr>
          <a:lstStyle/>
          <a:p>
            <a:r>
              <a:rPr lang="en-US" sz="4000" b="1" dirty="0">
                <a:solidFill>
                  <a:srgbClr val="112F3D"/>
                </a:solidFill>
                <a:latin typeface="Century Gothic" panose="020B0502020202020204" pitchFamily="34" charset="0"/>
                <a:cs typeface="Arial" panose="020B0604020202020204" pitchFamily="34" charset="0"/>
                <a:sym typeface="Montserrat SemiBold"/>
              </a:rPr>
              <a:t>What Are Income Taxes? </a:t>
            </a:r>
            <a:endParaRPr lang="en-US" sz="4000" b="1" dirty="0">
              <a:solidFill>
                <a:srgbClr val="112F3D"/>
              </a:solidFill>
              <a:latin typeface="Century Gothic" panose="020B0502020202020204" pitchFamily="34" charset="0"/>
              <a:cs typeface="Arial" panose="020B0604020202020204" pitchFamily="34" charset="0"/>
            </a:endParaRPr>
          </a:p>
        </p:txBody>
      </p:sp>
      <p:sp>
        <p:nvSpPr>
          <p:cNvPr id="4" name="Triangle 3">
            <a:extLst>
              <a:ext uri="{FF2B5EF4-FFF2-40B4-BE49-F238E27FC236}">
                <a16:creationId xmlns:a16="http://schemas.microsoft.com/office/drawing/2014/main" id="{E7715B70-9DDD-9296-A3EA-4D4430519524}"/>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Triangle 4">
            <a:extLst>
              <a:ext uri="{FF2B5EF4-FFF2-40B4-BE49-F238E27FC236}">
                <a16:creationId xmlns:a16="http://schemas.microsoft.com/office/drawing/2014/main" id="{459559FB-E37A-DB73-846D-4C8926696F82}"/>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Triangle 5">
            <a:extLst>
              <a:ext uri="{FF2B5EF4-FFF2-40B4-BE49-F238E27FC236}">
                <a16:creationId xmlns:a16="http://schemas.microsoft.com/office/drawing/2014/main" id="{C04BB6D0-9DD8-696B-8C26-17E05DCFBCBF}"/>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Triangle 6">
            <a:extLst>
              <a:ext uri="{FF2B5EF4-FFF2-40B4-BE49-F238E27FC236}">
                <a16:creationId xmlns:a16="http://schemas.microsoft.com/office/drawing/2014/main" id="{E1337C30-9106-D37F-251D-17C1C5117E8B}"/>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riangle 7">
            <a:extLst>
              <a:ext uri="{FF2B5EF4-FFF2-40B4-BE49-F238E27FC236}">
                <a16:creationId xmlns:a16="http://schemas.microsoft.com/office/drawing/2014/main" id="{976B0FA8-AE57-5A0D-0C4A-D6550B30356E}"/>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riangle 8">
            <a:extLst>
              <a:ext uri="{FF2B5EF4-FFF2-40B4-BE49-F238E27FC236}">
                <a16:creationId xmlns:a16="http://schemas.microsoft.com/office/drawing/2014/main" id="{0FD1B16A-6320-4BAA-317F-5469F80EAEA4}"/>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1FAD92F9-AC49-8BF4-E765-F0DF5045171D}"/>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3E6568C5-84C5-A502-BAD7-F30C1779BE94}"/>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13">
            <a:extLst>
              <a:ext uri="{FF2B5EF4-FFF2-40B4-BE49-F238E27FC236}">
                <a16:creationId xmlns:a16="http://schemas.microsoft.com/office/drawing/2014/main" id="{6FC39EA5-4E2E-ABD7-444C-4C71CD92C95A}"/>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14">
            <a:extLst>
              <a:ext uri="{FF2B5EF4-FFF2-40B4-BE49-F238E27FC236}">
                <a16:creationId xmlns:a16="http://schemas.microsoft.com/office/drawing/2014/main" id="{DE566FA4-F286-1719-F1B5-2913175C3A92}"/>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Triangle 15">
            <a:extLst>
              <a:ext uri="{FF2B5EF4-FFF2-40B4-BE49-F238E27FC236}">
                <a16:creationId xmlns:a16="http://schemas.microsoft.com/office/drawing/2014/main" id="{B747EE5A-62A4-E80F-7FF8-177B7896F399}"/>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7" name="Oval 36">
            <a:extLst>
              <a:ext uri="{FF2B5EF4-FFF2-40B4-BE49-F238E27FC236}">
                <a16:creationId xmlns:a16="http://schemas.microsoft.com/office/drawing/2014/main" id="{1CAC33B6-EBAB-BA5E-2F88-72C815FC8909}"/>
              </a:ext>
            </a:extLst>
          </p:cNvPr>
          <p:cNvSpPr/>
          <p:nvPr/>
        </p:nvSpPr>
        <p:spPr>
          <a:xfrm>
            <a:off x="4869001" y="2069020"/>
            <a:ext cx="2657475" cy="261179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A9EA74F-EB6F-6895-3E0A-0CBAA4E2C0DD}"/>
              </a:ext>
            </a:extLst>
          </p:cNvPr>
          <p:cNvSpPr/>
          <p:nvPr/>
        </p:nvSpPr>
        <p:spPr>
          <a:xfrm>
            <a:off x="8343065" y="1861687"/>
            <a:ext cx="2657475" cy="261179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8">
            <a:extLst>
              <a:ext uri="{FF2B5EF4-FFF2-40B4-BE49-F238E27FC236}">
                <a16:creationId xmlns:a16="http://schemas.microsoft.com/office/drawing/2014/main" id="{75C4AC33-5FFF-E535-6ADA-DCDA9EC3DD8D}"/>
              </a:ext>
            </a:extLst>
          </p:cNvPr>
          <p:cNvSpPr txBox="1">
            <a:spLocks/>
          </p:cNvSpPr>
          <p:nvPr/>
        </p:nvSpPr>
        <p:spPr>
          <a:xfrm>
            <a:off x="2489893" y="1861687"/>
            <a:ext cx="8611690" cy="4411790"/>
          </a:xfrm>
          <a:prstGeom prst="rect">
            <a:avLst/>
          </a:prstGeom>
        </p:spPr>
        <p:txBody>
          <a:bodyPr numCol="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US" sz="2400" b="1" dirty="0">
                <a:solidFill>
                  <a:srgbClr val="549AAB"/>
                </a:solidFill>
                <a:latin typeface="Century Gothic" panose="020B0502020202020204" pitchFamily="34" charset="0"/>
                <a:cs typeface="Calibri" panose="020F0502020204030204" pitchFamily="34" charset="0"/>
              </a:rPr>
              <a:t>Income taxes reduce taxpayers’ income. </a:t>
            </a:r>
          </a:p>
          <a:p>
            <a:pPr marL="342900" indent="-342900">
              <a:spcAft>
                <a:spcPts val="1200"/>
              </a:spcAft>
              <a:buFont typeface="Arial" panose="020B0604020202020204" pitchFamily="34" charset="0"/>
              <a:buChar char="•"/>
            </a:pPr>
            <a:r>
              <a:rPr lang="en-US" sz="2000" dirty="0">
                <a:solidFill>
                  <a:srgbClr val="112F3D"/>
                </a:solidFill>
                <a:latin typeface="Century Gothic" panose="020B0502020202020204" pitchFamily="34" charset="0"/>
                <a:cs typeface="Calibri" panose="020F0502020204030204" pitchFamily="34" charset="0"/>
              </a:rPr>
              <a:t>The rate at which people are taxed (your “tax bracket”) depends on how much money they make. </a:t>
            </a:r>
          </a:p>
          <a:p>
            <a:pPr marL="342900" indent="-342900">
              <a:spcAft>
                <a:spcPts val="2400"/>
              </a:spcAft>
              <a:buFont typeface="Arial" panose="020B0604020202020204" pitchFamily="34" charset="0"/>
              <a:buChar char="•"/>
            </a:pPr>
            <a:r>
              <a:rPr lang="en-US" sz="2000" dirty="0">
                <a:solidFill>
                  <a:srgbClr val="112F3D"/>
                </a:solidFill>
                <a:latin typeface="Century Gothic" panose="020B0502020202020204" pitchFamily="34" charset="0"/>
                <a:cs typeface="Calibri" panose="020F0502020204030204" pitchFamily="34" charset="0"/>
              </a:rPr>
              <a:t>Usually higher-income taxpayers pay a higher rate of income tax than lower-income taxpayers.</a:t>
            </a:r>
          </a:p>
          <a:p>
            <a:pPr>
              <a:spcAft>
                <a:spcPts val="1200"/>
              </a:spcAft>
            </a:pPr>
            <a:r>
              <a:rPr lang="en-US" sz="2400" dirty="0">
                <a:solidFill>
                  <a:srgbClr val="112F3D"/>
                </a:solidFill>
                <a:latin typeface="Century Gothic" panose="020B0502020202020204" pitchFamily="34" charset="0"/>
                <a:cs typeface="Calibri" panose="020F0502020204030204" pitchFamily="34" charset="0"/>
              </a:rPr>
              <a:t>The </a:t>
            </a:r>
            <a:r>
              <a:rPr lang="en-US" sz="2400" b="1" dirty="0">
                <a:solidFill>
                  <a:srgbClr val="549AAB"/>
                </a:solidFill>
                <a:latin typeface="Century Gothic" panose="020B0502020202020204" pitchFamily="34" charset="0"/>
                <a:cs typeface="Calibri" panose="020F0502020204030204" pitchFamily="34" charset="0"/>
              </a:rPr>
              <a:t>amount of money withheld </a:t>
            </a:r>
            <a:r>
              <a:rPr lang="en-US" sz="2400" dirty="0">
                <a:solidFill>
                  <a:srgbClr val="112F3D"/>
                </a:solidFill>
                <a:latin typeface="Century Gothic" panose="020B0502020202020204" pitchFamily="34" charset="0"/>
                <a:cs typeface="Calibri" panose="020F0502020204030204" pitchFamily="34" charset="0"/>
              </a:rPr>
              <a:t>from each paycheck determines whether </a:t>
            </a:r>
            <a:r>
              <a:rPr lang="en-US" sz="2400" b="1" dirty="0">
                <a:solidFill>
                  <a:srgbClr val="549AAB"/>
                </a:solidFill>
                <a:latin typeface="Century Gothic" panose="020B0502020202020204" pitchFamily="34" charset="0"/>
                <a:cs typeface="Calibri" panose="020F0502020204030204" pitchFamily="34" charset="0"/>
              </a:rPr>
              <a:t>you owe money</a:t>
            </a:r>
            <a:r>
              <a:rPr lang="en-US" sz="2400" dirty="0">
                <a:solidFill>
                  <a:srgbClr val="112F3D"/>
                </a:solidFill>
                <a:latin typeface="Century Gothic" panose="020B0502020202020204" pitchFamily="34" charset="0"/>
                <a:cs typeface="Calibri" panose="020F0502020204030204" pitchFamily="34" charset="0"/>
              </a:rPr>
              <a:t> or </a:t>
            </a:r>
            <a:r>
              <a:rPr lang="en-US" sz="2400" b="1" dirty="0">
                <a:solidFill>
                  <a:srgbClr val="549AAB"/>
                </a:solidFill>
                <a:latin typeface="Century Gothic" panose="020B0502020202020204" pitchFamily="34" charset="0"/>
                <a:cs typeface="Calibri" panose="020F0502020204030204" pitchFamily="34" charset="0"/>
              </a:rPr>
              <a:t>you are owed money </a:t>
            </a:r>
            <a:r>
              <a:rPr lang="en-US" sz="2400" dirty="0">
                <a:solidFill>
                  <a:srgbClr val="112F3D"/>
                </a:solidFill>
                <a:latin typeface="Century Gothic" panose="020B0502020202020204" pitchFamily="34" charset="0"/>
                <a:cs typeface="Calibri" panose="020F0502020204030204" pitchFamily="34" charset="0"/>
              </a:rPr>
              <a:t>at the end of the year, and how much. </a:t>
            </a:r>
          </a:p>
          <a:p>
            <a:pPr marL="342900" indent="-342900">
              <a:spcAft>
                <a:spcPts val="1200"/>
              </a:spcAft>
              <a:buFont typeface="Arial" panose="020B0604020202020204" pitchFamily="34" charset="0"/>
              <a:buChar char="•"/>
            </a:pPr>
            <a:r>
              <a:rPr lang="en-US" sz="2000" dirty="0">
                <a:solidFill>
                  <a:srgbClr val="112F3D"/>
                </a:solidFill>
                <a:latin typeface="Century Gothic" panose="020B0502020202020204" pitchFamily="34" charset="0"/>
                <a:cs typeface="Calibri" panose="020F0502020204030204" pitchFamily="34" charset="0"/>
              </a:rPr>
              <a:t>This is why the information you provide on your W-4 when you start a job, is so important!</a:t>
            </a:r>
          </a:p>
        </p:txBody>
      </p:sp>
      <p:pic>
        <p:nvPicPr>
          <p:cNvPr id="3" name="Graphic 2">
            <a:extLst>
              <a:ext uri="{FF2B5EF4-FFF2-40B4-BE49-F238E27FC236}">
                <a16:creationId xmlns:a16="http://schemas.microsoft.com/office/drawing/2014/main" id="{7F64252B-C574-4654-0E2A-23778EB91C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4255" y="2389534"/>
            <a:ext cx="1444499" cy="1444499"/>
          </a:xfrm>
          <a:prstGeom prst="rect">
            <a:avLst/>
          </a:prstGeom>
        </p:spPr>
      </p:pic>
      <p:sp>
        <p:nvSpPr>
          <p:cNvPr id="10" name="Oval 9">
            <a:extLst>
              <a:ext uri="{FF2B5EF4-FFF2-40B4-BE49-F238E27FC236}">
                <a16:creationId xmlns:a16="http://schemas.microsoft.com/office/drawing/2014/main" id="{F0871321-0FCF-D5F9-D317-9083E5FD668C}"/>
              </a:ext>
            </a:extLst>
          </p:cNvPr>
          <p:cNvSpPr/>
          <p:nvPr/>
        </p:nvSpPr>
        <p:spPr>
          <a:xfrm>
            <a:off x="975678" y="343509"/>
            <a:ext cx="1271969" cy="1271969"/>
          </a:xfrm>
          <a:prstGeom prst="ellipse">
            <a:avLst/>
          </a:prstGeom>
          <a:solidFill>
            <a:srgbClr val="112F3D">
              <a:alpha val="848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7E6F658-D284-E4EB-DC6A-D9E98CA043ED}"/>
              </a:ext>
            </a:extLst>
          </p:cNvPr>
          <p:cNvSpPr/>
          <p:nvPr/>
        </p:nvSpPr>
        <p:spPr>
          <a:xfrm>
            <a:off x="937950" y="501855"/>
            <a:ext cx="1464106" cy="1464106"/>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73B7F1C-B711-E0AD-AEFB-2181EC8C4375}"/>
              </a:ext>
            </a:extLst>
          </p:cNvPr>
          <p:cNvSpPr/>
          <p:nvPr/>
        </p:nvSpPr>
        <p:spPr>
          <a:xfrm>
            <a:off x="684845" y="910417"/>
            <a:ext cx="1271969" cy="1271969"/>
          </a:xfrm>
          <a:prstGeom prst="ellipse">
            <a:avLst/>
          </a:prstGeom>
          <a:solidFill>
            <a:srgbClr val="549AAB">
              <a:alpha val="8481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84FB8BE-6423-1C94-537B-2F360E8F174D}"/>
              </a:ext>
            </a:extLst>
          </p:cNvPr>
          <p:cNvSpPr/>
          <p:nvPr/>
        </p:nvSpPr>
        <p:spPr>
          <a:xfrm>
            <a:off x="431741" y="445611"/>
            <a:ext cx="1271969" cy="1271969"/>
          </a:xfrm>
          <a:prstGeom prst="ellipse">
            <a:avLst/>
          </a:prstGeom>
          <a:solidFill>
            <a:srgbClr val="D6EDF4">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792C45E-5138-69D8-D0B0-96C693849C23}"/>
              </a:ext>
            </a:extLst>
          </p:cNvPr>
          <p:cNvPicPr>
            <a:picLocks/>
          </p:cNvPicPr>
          <p:nvPr/>
        </p:nvPicPr>
        <p:blipFill rotWithShape="1">
          <a:blip r:embed="rId5">
            <a:extLst>
              <a:ext uri="{28A0092B-C50C-407E-A947-70E740481C1C}">
                <a14:useLocalDpi xmlns:a14="http://schemas.microsoft.com/office/drawing/2010/main" val="0"/>
              </a:ext>
            </a:extLst>
          </a:blip>
          <a:srcRect t="8406" b="25006"/>
          <a:stretch/>
        </p:blipFill>
        <p:spPr>
          <a:xfrm>
            <a:off x="684846" y="465059"/>
            <a:ext cx="1464106" cy="1459669"/>
          </a:xfrm>
          <a:prstGeom prst="ellipse">
            <a:avLst/>
          </a:prstGeom>
        </p:spPr>
      </p:pic>
      <p:pic>
        <p:nvPicPr>
          <p:cNvPr id="27" name="Graphic 26" descr="Bank check with solid fill">
            <a:extLst>
              <a:ext uri="{FF2B5EF4-FFF2-40B4-BE49-F238E27FC236}">
                <a16:creationId xmlns:a16="http://schemas.microsoft.com/office/drawing/2014/main" id="{5BD02233-173B-78D6-5A66-8B63468397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4255" y="4041181"/>
            <a:ext cx="1444498" cy="1444498"/>
          </a:xfrm>
          <a:prstGeom prst="rect">
            <a:avLst/>
          </a:prstGeom>
        </p:spPr>
      </p:pic>
    </p:spTree>
    <p:extLst>
      <p:ext uri="{BB962C8B-B14F-4D97-AF65-F5344CB8AC3E}">
        <p14:creationId xmlns:p14="http://schemas.microsoft.com/office/powerpoint/2010/main" val="1960330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3" name="Google Shape;33;p2">
            <a:extLst>
              <a:ext uri="{FF2B5EF4-FFF2-40B4-BE49-F238E27FC236}">
                <a16:creationId xmlns:a16="http://schemas.microsoft.com/office/drawing/2014/main" id="{560350E5-2662-9FBE-4A2E-03E64977628F}"/>
              </a:ext>
            </a:extLst>
          </p:cNvPr>
          <p:cNvSpPr txBox="1"/>
          <p:nvPr/>
        </p:nvSpPr>
        <p:spPr>
          <a:xfrm>
            <a:off x="790209" y="584990"/>
            <a:ext cx="9981423" cy="661699"/>
          </a:xfrm>
          <a:prstGeom prst="rect">
            <a:avLst/>
          </a:prstGeom>
          <a:noFill/>
          <a:ln>
            <a:noFill/>
          </a:ln>
        </p:spPr>
        <p:txBody>
          <a:bodyPr spcFirstLastPara="1" wrap="square" lIns="45713" tIns="22850" rIns="45713" bIns="22850" anchor="t" anchorCtr="0">
            <a:spAutoFit/>
          </a:bodyPr>
          <a:lstStyle/>
          <a:p>
            <a:r>
              <a:rPr lang="en-US" sz="4000" b="1" dirty="0">
                <a:solidFill>
                  <a:srgbClr val="112F3D"/>
                </a:solidFill>
                <a:latin typeface="Century Gothic" panose="020B0502020202020204" pitchFamily="34" charset="0"/>
                <a:cs typeface="Arial" panose="020B0604020202020204" pitchFamily="34" charset="0"/>
                <a:sym typeface="Montserrat SemiBold"/>
              </a:rPr>
              <a:t>Why Should I File Taxes?</a:t>
            </a:r>
            <a:endParaRPr lang="en-US" sz="4000" b="1" dirty="0">
              <a:solidFill>
                <a:srgbClr val="112F3D"/>
              </a:solidFill>
              <a:latin typeface="Century Gothic" panose="020B0502020202020204" pitchFamily="34" charset="0"/>
              <a:cs typeface="Arial" panose="020B0604020202020204" pitchFamily="34" charset="0"/>
            </a:endParaRPr>
          </a:p>
        </p:txBody>
      </p:sp>
      <p:sp>
        <p:nvSpPr>
          <p:cNvPr id="4" name="Triangle 3">
            <a:extLst>
              <a:ext uri="{FF2B5EF4-FFF2-40B4-BE49-F238E27FC236}">
                <a16:creationId xmlns:a16="http://schemas.microsoft.com/office/drawing/2014/main" id="{E7715B70-9DDD-9296-A3EA-4D4430519524}"/>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Triangle 4">
            <a:extLst>
              <a:ext uri="{FF2B5EF4-FFF2-40B4-BE49-F238E27FC236}">
                <a16:creationId xmlns:a16="http://schemas.microsoft.com/office/drawing/2014/main" id="{459559FB-E37A-DB73-846D-4C8926696F82}"/>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Triangle 5">
            <a:extLst>
              <a:ext uri="{FF2B5EF4-FFF2-40B4-BE49-F238E27FC236}">
                <a16:creationId xmlns:a16="http://schemas.microsoft.com/office/drawing/2014/main" id="{C04BB6D0-9DD8-696B-8C26-17E05DCFBCBF}"/>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Triangle 6">
            <a:extLst>
              <a:ext uri="{FF2B5EF4-FFF2-40B4-BE49-F238E27FC236}">
                <a16:creationId xmlns:a16="http://schemas.microsoft.com/office/drawing/2014/main" id="{E1337C30-9106-D37F-251D-17C1C5117E8B}"/>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riangle 7">
            <a:extLst>
              <a:ext uri="{FF2B5EF4-FFF2-40B4-BE49-F238E27FC236}">
                <a16:creationId xmlns:a16="http://schemas.microsoft.com/office/drawing/2014/main" id="{976B0FA8-AE57-5A0D-0C4A-D6550B30356E}"/>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riangle 8">
            <a:extLst>
              <a:ext uri="{FF2B5EF4-FFF2-40B4-BE49-F238E27FC236}">
                <a16:creationId xmlns:a16="http://schemas.microsoft.com/office/drawing/2014/main" id="{0FD1B16A-6320-4BAA-317F-5469F80EAEA4}"/>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1FAD92F9-AC49-8BF4-E765-F0DF5045171D}"/>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3E6568C5-84C5-A502-BAD7-F30C1779BE94}"/>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13">
            <a:extLst>
              <a:ext uri="{FF2B5EF4-FFF2-40B4-BE49-F238E27FC236}">
                <a16:creationId xmlns:a16="http://schemas.microsoft.com/office/drawing/2014/main" id="{6FC39EA5-4E2E-ABD7-444C-4C71CD92C95A}"/>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14">
            <a:extLst>
              <a:ext uri="{FF2B5EF4-FFF2-40B4-BE49-F238E27FC236}">
                <a16:creationId xmlns:a16="http://schemas.microsoft.com/office/drawing/2014/main" id="{DE566FA4-F286-1719-F1B5-2913175C3A92}"/>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Triangle 15">
            <a:extLst>
              <a:ext uri="{FF2B5EF4-FFF2-40B4-BE49-F238E27FC236}">
                <a16:creationId xmlns:a16="http://schemas.microsoft.com/office/drawing/2014/main" id="{B747EE5A-62A4-E80F-7FF8-177B7896F399}"/>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aphicFrame>
        <p:nvGraphicFramePr>
          <p:cNvPr id="10" name="Diagram 9">
            <a:extLst>
              <a:ext uri="{FF2B5EF4-FFF2-40B4-BE49-F238E27FC236}">
                <a16:creationId xmlns:a16="http://schemas.microsoft.com/office/drawing/2014/main" id="{F744DD84-0B8A-4A7F-BD46-26184450D999}"/>
              </a:ext>
            </a:extLst>
          </p:cNvPr>
          <p:cNvGraphicFramePr/>
          <p:nvPr>
            <p:extLst>
              <p:ext uri="{D42A27DB-BD31-4B8C-83A1-F6EECF244321}">
                <p14:modId xmlns:p14="http://schemas.microsoft.com/office/powerpoint/2010/main" val="2075762226"/>
              </p:ext>
            </p:extLst>
          </p:nvPr>
        </p:nvGraphicFramePr>
        <p:xfrm>
          <a:off x="2112650" y="1868834"/>
          <a:ext cx="10311169" cy="4539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Speech Bubble: Rectangle 17">
            <a:extLst>
              <a:ext uri="{FF2B5EF4-FFF2-40B4-BE49-F238E27FC236}">
                <a16:creationId xmlns:a16="http://schemas.microsoft.com/office/drawing/2014/main" id="{C7C61092-F80A-4E87-704F-5628B6B30A1F}"/>
              </a:ext>
            </a:extLst>
          </p:cNvPr>
          <p:cNvSpPr/>
          <p:nvPr/>
        </p:nvSpPr>
        <p:spPr>
          <a:xfrm>
            <a:off x="450760" y="1868834"/>
            <a:ext cx="2228045" cy="2999380"/>
          </a:xfrm>
          <a:prstGeom prst="wedgeRectCallout">
            <a:avLst>
              <a:gd name="adj1" fmla="val 65688"/>
              <a:gd name="adj2" fmla="val -21367"/>
            </a:avLst>
          </a:prstGeom>
          <a:solidFill>
            <a:srgbClr val="D6EDF4"/>
          </a:solidFill>
          <a:ln>
            <a:solidFill>
              <a:srgbClr val="549A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1200"/>
              </a:spcAft>
            </a:pPr>
            <a:r>
              <a:rPr lang="en-US" sz="1600" dirty="0">
                <a:solidFill>
                  <a:srgbClr val="112F3D"/>
                </a:solidFill>
                <a:latin typeface="Century Gothic" panose="020B0502020202020204" pitchFamily="34" charset="0"/>
              </a:rPr>
              <a:t>In 2023, current &amp; former foster youth ages 18-25 who filed received an average of:</a:t>
            </a:r>
          </a:p>
          <a:p>
            <a:pPr marL="285750" indent="-285750">
              <a:spcAft>
                <a:spcPts val="1200"/>
              </a:spcAft>
              <a:buFont typeface="Wingdings" panose="05000000000000000000" pitchFamily="2" charset="2"/>
              <a:buChar char="ü"/>
            </a:pPr>
            <a:r>
              <a:rPr lang="en-US" sz="1600" b="1" dirty="0">
                <a:solidFill>
                  <a:srgbClr val="112F3D"/>
                </a:solidFill>
                <a:latin typeface="Century Gothic" panose="020B0502020202020204" pitchFamily="34" charset="0"/>
              </a:rPr>
              <a:t>$1,906 cash back </a:t>
            </a:r>
            <a:r>
              <a:rPr lang="en-US" sz="1600" dirty="0">
                <a:solidFill>
                  <a:srgbClr val="112F3D"/>
                </a:solidFill>
                <a:latin typeface="Century Gothic" panose="020B0502020202020204" pitchFamily="34" charset="0"/>
              </a:rPr>
              <a:t>for single filers</a:t>
            </a:r>
          </a:p>
          <a:p>
            <a:pPr marL="285750" indent="-285750">
              <a:spcAft>
                <a:spcPts val="600"/>
              </a:spcAft>
              <a:buFont typeface="Wingdings" panose="05000000000000000000" pitchFamily="2" charset="2"/>
              <a:buChar char="ü"/>
            </a:pPr>
            <a:r>
              <a:rPr lang="en-US" sz="1600" b="1" dirty="0">
                <a:solidFill>
                  <a:srgbClr val="112F3D"/>
                </a:solidFill>
                <a:latin typeface="Century Gothic" panose="020B0502020202020204" pitchFamily="34" charset="0"/>
              </a:rPr>
              <a:t>$5,343 cash back </a:t>
            </a:r>
            <a:r>
              <a:rPr lang="en-US" sz="1600" dirty="0">
                <a:solidFill>
                  <a:srgbClr val="112F3D"/>
                </a:solidFill>
                <a:latin typeface="Century Gothic" panose="020B0502020202020204" pitchFamily="34" charset="0"/>
              </a:rPr>
              <a:t>for parenting filers!</a:t>
            </a:r>
          </a:p>
        </p:txBody>
      </p:sp>
    </p:spTree>
    <p:extLst>
      <p:ext uri="{BB962C8B-B14F-4D97-AF65-F5344CB8AC3E}">
        <p14:creationId xmlns:p14="http://schemas.microsoft.com/office/powerpoint/2010/main" val="1902547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3" name="Google Shape;33;p2">
            <a:extLst>
              <a:ext uri="{FF2B5EF4-FFF2-40B4-BE49-F238E27FC236}">
                <a16:creationId xmlns:a16="http://schemas.microsoft.com/office/drawing/2014/main" id="{560350E5-2662-9FBE-4A2E-03E64977628F}"/>
              </a:ext>
            </a:extLst>
          </p:cNvPr>
          <p:cNvSpPr txBox="1"/>
          <p:nvPr/>
        </p:nvSpPr>
        <p:spPr>
          <a:xfrm>
            <a:off x="1993702" y="545833"/>
            <a:ext cx="8611690" cy="1277253"/>
          </a:xfrm>
          <a:prstGeom prst="rect">
            <a:avLst/>
          </a:prstGeom>
          <a:noFill/>
          <a:ln>
            <a:noFill/>
          </a:ln>
        </p:spPr>
        <p:txBody>
          <a:bodyPr spcFirstLastPara="1" wrap="square" lIns="45713" tIns="22850" rIns="45713" bIns="22850" anchor="t" anchorCtr="0">
            <a:spAutoFit/>
          </a:bodyPr>
          <a:lstStyle/>
          <a:p>
            <a:r>
              <a:rPr lang="en-US" sz="4000" b="1" dirty="0">
                <a:solidFill>
                  <a:srgbClr val="112F3D"/>
                </a:solidFill>
                <a:latin typeface="Century Gothic" panose="020B0502020202020204" pitchFamily="34" charset="0"/>
                <a:cs typeface="Arial" panose="020B0604020202020204" pitchFamily="34" charset="0"/>
                <a:sym typeface="Montserrat SemiBold"/>
              </a:rPr>
              <a:t>When is a Good Time to Start Filing Taxes?</a:t>
            </a:r>
            <a:endParaRPr lang="en-US" sz="4000" b="1" dirty="0">
              <a:solidFill>
                <a:srgbClr val="112F3D"/>
              </a:solidFill>
              <a:latin typeface="Century Gothic" panose="020B0502020202020204" pitchFamily="34" charset="0"/>
              <a:cs typeface="Arial" panose="020B0604020202020204" pitchFamily="34" charset="0"/>
            </a:endParaRPr>
          </a:p>
        </p:txBody>
      </p:sp>
      <p:sp>
        <p:nvSpPr>
          <p:cNvPr id="4" name="Triangle 3">
            <a:extLst>
              <a:ext uri="{FF2B5EF4-FFF2-40B4-BE49-F238E27FC236}">
                <a16:creationId xmlns:a16="http://schemas.microsoft.com/office/drawing/2014/main" id="{E7715B70-9DDD-9296-A3EA-4D4430519524}"/>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Triangle 4">
            <a:extLst>
              <a:ext uri="{FF2B5EF4-FFF2-40B4-BE49-F238E27FC236}">
                <a16:creationId xmlns:a16="http://schemas.microsoft.com/office/drawing/2014/main" id="{459559FB-E37A-DB73-846D-4C8926696F82}"/>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Triangle 5">
            <a:extLst>
              <a:ext uri="{FF2B5EF4-FFF2-40B4-BE49-F238E27FC236}">
                <a16:creationId xmlns:a16="http://schemas.microsoft.com/office/drawing/2014/main" id="{C04BB6D0-9DD8-696B-8C26-17E05DCFBCBF}"/>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Triangle 6">
            <a:extLst>
              <a:ext uri="{FF2B5EF4-FFF2-40B4-BE49-F238E27FC236}">
                <a16:creationId xmlns:a16="http://schemas.microsoft.com/office/drawing/2014/main" id="{E1337C30-9106-D37F-251D-17C1C5117E8B}"/>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riangle 7">
            <a:extLst>
              <a:ext uri="{FF2B5EF4-FFF2-40B4-BE49-F238E27FC236}">
                <a16:creationId xmlns:a16="http://schemas.microsoft.com/office/drawing/2014/main" id="{976B0FA8-AE57-5A0D-0C4A-D6550B30356E}"/>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riangle 8">
            <a:extLst>
              <a:ext uri="{FF2B5EF4-FFF2-40B4-BE49-F238E27FC236}">
                <a16:creationId xmlns:a16="http://schemas.microsoft.com/office/drawing/2014/main" id="{0FD1B16A-6320-4BAA-317F-5469F80EAEA4}"/>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1FAD92F9-AC49-8BF4-E765-F0DF5045171D}"/>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3E6568C5-84C5-A502-BAD7-F30C1779BE94}"/>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13">
            <a:extLst>
              <a:ext uri="{FF2B5EF4-FFF2-40B4-BE49-F238E27FC236}">
                <a16:creationId xmlns:a16="http://schemas.microsoft.com/office/drawing/2014/main" id="{6FC39EA5-4E2E-ABD7-444C-4C71CD92C95A}"/>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14">
            <a:extLst>
              <a:ext uri="{FF2B5EF4-FFF2-40B4-BE49-F238E27FC236}">
                <a16:creationId xmlns:a16="http://schemas.microsoft.com/office/drawing/2014/main" id="{DE566FA4-F286-1719-F1B5-2913175C3A92}"/>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Triangle 15">
            <a:extLst>
              <a:ext uri="{FF2B5EF4-FFF2-40B4-BE49-F238E27FC236}">
                <a16:creationId xmlns:a16="http://schemas.microsoft.com/office/drawing/2014/main" id="{B747EE5A-62A4-E80F-7FF8-177B7896F399}"/>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2" name="Graphic 1">
            <a:extLst>
              <a:ext uri="{FF2B5EF4-FFF2-40B4-BE49-F238E27FC236}">
                <a16:creationId xmlns:a16="http://schemas.microsoft.com/office/drawing/2014/main" id="{6F294538-F1AD-FF33-A2E1-5F2DD33A6C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902" y="325906"/>
            <a:ext cx="1661278" cy="1661278"/>
          </a:xfrm>
          <a:prstGeom prst="rect">
            <a:avLst/>
          </a:prstGeom>
        </p:spPr>
      </p:pic>
      <p:grpSp>
        <p:nvGrpSpPr>
          <p:cNvPr id="3" name="Group 2">
            <a:extLst>
              <a:ext uri="{FF2B5EF4-FFF2-40B4-BE49-F238E27FC236}">
                <a16:creationId xmlns:a16="http://schemas.microsoft.com/office/drawing/2014/main" id="{650CA60F-64A2-9C39-B053-08F61CC6304C}"/>
              </a:ext>
            </a:extLst>
          </p:cNvPr>
          <p:cNvGrpSpPr/>
          <p:nvPr/>
        </p:nvGrpSpPr>
        <p:grpSpPr>
          <a:xfrm>
            <a:off x="1479237" y="2291182"/>
            <a:ext cx="2199657" cy="3478371"/>
            <a:chOff x="1043347" y="1158095"/>
            <a:chExt cx="5815602" cy="9294651"/>
          </a:xfrm>
        </p:grpSpPr>
        <p:grpSp>
          <p:nvGrpSpPr>
            <p:cNvPr id="17" name="Group 16">
              <a:extLst>
                <a:ext uri="{FF2B5EF4-FFF2-40B4-BE49-F238E27FC236}">
                  <a16:creationId xmlns:a16="http://schemas.microsoft.com/office/drawing/2014/main" id="{FA707881-C96E-1FA4-2B96-139E9D199510}"/>
                </a:ext>
              </a:extLst>
            </p:cNvPr>
            <p:cNvGrpSpPr/>
            <p:nvPr/>
          </p:nvGrpSpPr>
          <p:grpSpPr>
            <a:xfrm>
              <a:off x="1043347" y="7368731"/>
              <a:ext cx="5815602" cy="3084015"/>
              <a:chOff x="1093485" y="7286286"/>
              <a:chExt cx="5815602" cy="3084015"/>
            </a:xfrm>
          </p:grpSpPr>
          <p:sp>
            <p:nvSpPr>
              <p:cNvPr id="21" name="Google Shape;54;p4">
                <a:extLst>
                  <a:ext uri="{FF2B5EF4-FFF2-40B4-BE49-F238E27FC236}">
                    <a16:creationId xmlns:a16="http://schemas.microsoft.com/office/drawing/2014/main" id="{C42575BC-C18F-88EF-BA71-2AC5AFD44EA1}"/>
                  </a:ext>
                </a:extLst>
              </p:cNvPr>
              <p:cNvSpPr txBox="1"/>
              <p:nvPr/>
            </p:nvSpPr>
            <p:spPr>
              <a:xfrm>
                <a:off x="1093485" y="8117238"/>
                <a:ext cx="5815602" cy="863164"/>
              </a:xfrm>
              <a:prstGeom prst="rect">
                <a:avLst/>
              </a:prstGeom>
              <a:noFill/>
              <a:ln>
                <a:noFill/>
              </a:ln>
            </p:spPr>
            <p:txBody>
              <a:bodyPr spcFirstLastPara="1" wrap="square" lIns="108713" tIns="54350" rIns="108713" bIns="54350" anchor="t" anchorCtr="0">
                <a:spAutoFit/>
              </a:bodyPr>
              <a:lstStyle/>
              <a:p>
                <a:pPr algn="ctr">
                  <a:lnSpc>
                    <a:spcPct val="153535"/>
                  </a:lnSpc>
                  <a:buClr>
                    <a:schemeClr val="lt1"/>
                  </a:buClr>
                  <a:buSzPts val="2800"/>
                </a:pPr>
                <a:endParaRPr sz="900" dirty="0">
                  <a:solidFill>
                    <a:srgbClr val="112F3D"/>
                  </a:solidFill>
                  <a:latin typeface="Calibri Light" panose="020F0302020204030204" pitchFamily="34" charset="0"/>
                  <a:cs typeface="Calibri" panose="020F0502020204030204" pitchFamily="34" charset="0"/>
                </a:endParaRPr>
              </a:p>
            </p:txBody>
          </p:sp>
          <p:sp>
            <p:nvSpPr>
              <p:cNvPr id="22" name="Google Shape;55;p4">
                <a:extLst>
                  <a:ext uri="{FF2B5EF4-FFF2-40B4-BE49-F238E27FC236}">
                    <a16:creationId xmlns:a16="http://schemas.microsoft.com/office/drawing/2014/main" id="{12EB5CF4-2C59-CE96-8588-40EDFE42BD6B}"/>
                  </a:ext>
                </a:extLst>
              </p:cNvPr>
              <p:cNvSpPr txBox="1"/>
              <p:nvPr/>
            </p:nvSpPr>
            <p:spPr>
              <a:xfrm>
                <a:off x="1249132" y="7286286"/>
                <a:ext cx="5504313" cy="3084015"/>
              </a:xfrm>
              <a:prstGeom prst="rect">
                <a:avLst/>
              </a:prstGeom>
              <a:noFill/>
              <a:ln>
                <a:noFill/>
              </a:ln>
            </p:spPr>
            <p:txBody>
              <a:bodyPr spcFirstLastPara="1" wrap="square" lIns="45713" tIns="22850" rIns="45713" bIns="22850" anchor="t" anchorCtr="0">
                <a:spAutoFit/>
              </a:bodyPr>
              <a:lstStyle/>
              <a:p>
                <a:pPr algn="ctr"/>
                <a:r>
                  <a:rPr lang="en-US" sz="2400" b="1" dirty="0">
                    <a:solidFill>
                      <a:srgbClr val="F2802E"/>
                    </a:solidFill>
                    <a:latin typeface="Calibri" panose="020F0502020204030204" pitchFamily="34" charset="0"/>
                    <a:ea typeface="Montserrat SemiBold"/>
                    <a:cs typeface="Calibri" panose="020F0502020204030204" pitchFamily="34" charset="0"/>
                    <a:sym typeface="Montserrat SemiBold"/>
                  </a:rPr>
                  <a:t>WHEN YOU GET YOUR FIRST JOB</a:t>
                </a:r>
                <a:endParaRPr lang="en-US" sz="900" dirty="0">
                  <a:solidFill>
                    <a:srgbClr val="F2802E"/>
                  </a:solidFill>
                  <a:latin typeface="Calibri" panose="020F0502020204030204" pitchFamily="34" charset="0"/>
                  <a:cs typeface="Calibri" panose="020F0502020204030204" pitchFamily="34" charset="0"/>
                </a:endParaRPr>
              </a:p>
            </p:txBody>
          </p:sp>
        </p:grpSp>
        <p:pic>
          <p:nvPicPr>
            <p:cNvPr id="19" name="Google Shape;64;p4">
              <a:extLst>
                <a:ext uri="{FF2B5EF4-FFF2-40B4-BE49-F238E27FC236}">
                  <a16:creationId xmlns:a16="http://schemas.microsoft.com/office/drawing/2014/main" id="{AB085706-E9DA-145F-42E4-9E5BCC38FB54}"/>
                </a:ext>
              </a:extLst>
            </p:cNvPr>
            <p:cNvPicPr preferRelativeResize="0"/>
            <p:nvPr/>
          </p:nvPicPr>
          <p:blipFill rotWithShape="1">
            <a:blip r:embed="rId5">
              <a:alphaModFix/>
            </a:blip>
            <a:srcRect t="9" b="8"/>
            <a:stretch/>
          </p:blipFill>
          <p:spPr>
            <a:xfrm>
              <a:off x="1093485" y="1158095"/>
              <a:ext cx="5765464" cy="5765452"/>
            </a:xfrm>
            <a:prstGeom prst="ellipse">
              <a:avLst/>
            </a:prstGeom>
            <a:noFill/>
            <a:ln>
              <a:noFill/>
            </a:ln>
          </p:spPr>
        </p:pic>
      </p:grpSp>
      <p:grpSp>
        <p:nvGrpSpPr>
          <p:cNvPr id="24" name="Group 23">
            <a:extLst>
              <a:ext uri="{FF2B5EF4-FFF2-40B4-BE49-F238E27FC236}">
                <a16:creationId xmlns:a16="http://schemas.microsoft.com/office/drawing/2014/main" id="{EC428B66-0AD1-0FA6-9FB0-ACB75B4B4CC7}"/>
              </a:ext>
            </a:extLst>
          </p:cNvPr>
          <p:cNvGrpSpPr/>
          <p:nvPr/>
        </p:nvGrpSpPr>
        <p:grpSpPr>
          <a:xfrm>
            <a:off x="4996171" y="2291182"/>
            <a:ext cx="2199657" cy="3109039"/>
            <a:chOff x="1043347" y="1158095"/>
            <a:chExt cx="5815602" cy="8307749"/>
          </a:xfrm>
        </p:grpSpPr>
        <p:grpSp>
          <p:nvGrpSpPr>
            <p:cNvPr id="25" name="Group 24">
              <a:extLst>
                <a:ext uri="{FF2B5EF4-FFF2-40B4-BE49-F238E27FC236}">
                  <a16:creationId xmlns:a16="http://schemas.microsoft.com/office/drawing/2014/main" id="{6929ED0C-BA98-1D03-CFFD-62BCDC15E7B6}"/>
                </a:ext>
              </a:extLst>
            </p:cNvPr>
            <p:cNvGrpSpPr/>
            <p:nvPr/>
          </p:nvGrpSpPr>
          <p:grpSpPr>
            <a:xfrm>
              <a:off x="1043347" y="7368731"/>
              <a:ext cx="5815602" cy="2097113"/>
              <a:chOff x="1093485" y="7286286"/>
              <a:chExt cx="5815602" cy="2097113"/>
            </a:xfrm>
          </p:grpSpPr>
          <p:sp>
            <p:nvSpPr>
              <p:cNvPr id="27" name="Google Shape;54;p4">
                <a:extLst>
                  <a:ext uri="{FF2B5EF4-FFF2-40B4-BE49-F238E27FC236}">
                    <a16:creationId xmlns:a16="http://schemas.microsoft.com/office/drawing/2014/main" id="{F301DD81-2671-A0D2-740C-CCC6619A7979}"/>
                  </a:ext>
                </a:extLst>
              </p:cNvPr>
              <p:cNvSpPr txBox="1"/>
              <p:nvPr/>
            </p:nvSpPr>
            <p:spPr>
              <a:xfrm>
                <a:off x="1093485" y="8117238"/>
                <a:ext cx="5815602" cy="863164"/>
              </a:xfrm>
              <a:prstGeom prst="rect">
                <a:avLst/>
              </a:prstGeom>
              <a:noFill/>
              <a:ln>
                <a:noFill/>
              </a:ln>
            </p:spPr>
            <p:txBody>
              <a:bodyPr spcFirstLastPara="1" wrap="square" lIns="108713" tIns="54350" rIns="108713" bIns="54350" anchor="t" anchorCtr="0">
                <a:spAutoFit/>
              </a:bodyPr>
              <a:lstStyle/>
              <a:p>
                <a:pPr algn="ctr">
                  <a:lnSpc>
                    <a:spcPct val="153535"/>
                  </a:lnSpc>
                  <a:buClr>
                    <a:schemeClr val="lt1"/>
                  </a:buClr>
                  <a:buSzPts val="2800"/>
                </a:pPr>
                <a:endParaRPr sz="900" dirty="0">
                  <a:solidFill>
                    <a:srgbClr val="112F3D"/>
                  </a:solidFill>
                  <a:latin typeface="Calibri Light" panose="020F0302020204030204" pitchFamily="34" charset="0"/>
                  <a:cs typeface="Calibri" panose="020F0502020204030204" pitchFamily="34" charset="0"/>
                </a:endParaRPr>
              </a:p>
            </p:txBody>
          </p:sp>
          <p:sp>
            <p:nvSpPr>
              <p:cNvPr id="28" name="Google Shape;55;p4">
                <a:extLst>
                  <a:ext uri="{FF2B5EF4-FFF2-40B4-BE49-F238E27FC236}">
                    <a16:creationId xmlns:a16="http://schemas.microsoft.com/office/drawing/2014/main" id="{498C8BCB-4DBD-5F68-A309-A4848F472B0C}"/>
                  </a:ext>
                </a:extLst>
              </p:cNvPr>
              <p:cNvSpPr txBox="1"/>
              <p:nvPr/>
            </p:nvSpPr>
            <p:spPr>
              <a:xfrm>
                <a:off x="1249132" y="7286286"/>
                <a:ext cx="5504313" cy="2097113"/>
              </a:xfrm>
              <a:prstGeom prst="rect">
                <a:avLst/>
              </a:prstGeom>
              <a:noFill/>
              <a:ln>
                <a:noFill/>
              </a:ln>
            </p:spPr>
            <p:txBody>
              <a:bodyPr spcFirstLastPara="1" wrap="square" lIns="45713" tIns="22850" rIns="45713" bIns="22850" anchor="t" anchorCtr="0">
                <a:spAutoFit/>
              </a:bodyPr>
              <a:lstStyle/>
              <a:p>
                <a:pPr algn="ctr"/>
                <a:r>
                  <a:rPr lang="en-US" sz="2400" b="1" dirty="0">
                    <a:solidFill>
                      <a:srgbClr val="F2802E"/>
                    </a:solidFill>
                    <a:latin typeface="Calibri" panose="020F0502020204030204" pitchFamily="34" charset="0"/>
                    <a:ea typeface="Montserrat SemiBold"/>
                    <a:cs typeface="Calibri" panose="020F0502020204030204" pitchFamily="34" charset="0"/>
                    <a:sym typeface="Montserrat SemiBold"/>
                  </a:rPr>
                  <a:t>WHEN YOU HAVE A CHILD</a:t>
                </a:r>
                <a:endParaRPr lang="en-US" sz="900" dirty="0">
                  <a:solidFill>
                    <a:srgbClr val="F2802E"/>
                  </a:solidFill>
                  <a:latin typeface="Calibri" panose="020F0502020204030204" pitchFamily="34" charset="0"/>
                  <a:cs typeface="Calibri" panose="020F0502020204030204" pitchFamily="34" charset="0"/>
                </a:endParaRPr>
              </a:p>
            </p:txBody>
          </p:sp>
        </p:grpSp>
        <p:pic>
          <p:nvPicPr>
            <p:cNvPr id="26" name="Google Shape;64;p4">
              <a:extLst>
                <a:ext uri="{FF2B5EF4-FFF2-40B4-BE49-F238E27FC236}">
                  <a16:creationId xmlns:a16="http://schemas.microsoft.com/office/drawing/2014/main" id="{EC32DE48-7063-274A-154D-F498555B968E}"/>
                </a:ext>
              </a:extLst>
            </p:cNvPr>
            <p:cNvPicPr preferRelativeResize="0"/>
            <p:nvPr/>
          </p:nvPicPr>
          <p:blipFill rotWithShape="1">
            <a:blip r:embed="rId5">
              <a:alphaModFix/>
            </a:blip>
            <a:srcRect t="9" b="8"/>
            <a:stretch/>
          </p:blipFill>
          <p:spPr>
            <a:xfrm>
              <a:off x="1093485" y="1158095"/>
              <a:ext cx="5765464" cy="5765452"/>
            </a:xfrm>
            <a:prstGeom prst="ellipse">
              <a:avLst/>
            </a:prstGeom>
            <a:noFill/>
            <a:ln>
              <a:noFill/>
            </a:ln>
          </p:spPr>
        </p:pic>
      </p:grpSp>
      <p:grpSp>
        <p:nvGrpSpPr>
          <p:cNvPr id="29" name="Group 28">
            <a:extLst>
              <a:ext uri="{FF2B5EF4-FFF2-40B4-BE49-F238E27FC236}">
                <a16:creationId xmlns:a16="http://schemas.microsoft.com/office/drawing/2014/main" id="{C00A67F8-954E-1DBA-F43B-9DC5C07E399B}"/>
              </a:ext>
            </a:extLst>
          </p:cNvPr>
          <p:cNvGrpSpPr/>
          <p:nvPr/>
        </p:nvGrpSpPr>
        <p:grpSpPr>
          <a:xfrm>
            <a:off x="8571975" y="2304739"/>
            <a:ext cx="2199657" cy="3847703"/>
            <a:chOff x="1043347" y="1158095"/>
            <a:chExt cx="5815602" cy="10281553"/>
          </a:xfrm>
        </p:grpSpPr>
        <p:grpSp>
          <p:nvGrpSpPr>
            <p:cNvPr id="30" name="Group 29">
              <a:extLst>
                <a:ext uri="{FF2B5EF4-FFF2-40B4-BE49-F238E27FC236}">
                  <a16:creationId xmlns:a16="http://schemas.microsoft.com/office/drawing/2014/main" id="{534ED80D-C790-A1ED-7122-358E008427B9}"/>
                </a:ext>
              </a:extLst>
            </p:cNvPr>
            <p:cNvGrpSpPr/>
            <p:nvPr/>
          </p:nvGrpSpPr>
          <p:grpSpPr>
            <a:xfrm>
              <a:off x="1043347" y="7368731"/>
              <a:ext cx="5815602" cy="4070917"/>
              <a:chOff x="1093485" y="7286286"/>
              <a:chExt cx="5815602" cy="4070917"/>
            </a:xfrm>
          </p:grpSpPr>
          <p:sp>
            <p:nvSpPr>
              <p:cNvPr id="32" name="Google Shape;54;p4">
                <a:extLst>
                  <a:ext uri="{FF2B5EF4-FFF2-40B4-BE49-F238E27FC236}">
                    <a16:creationId xmlns:a16="http://schemas.microsoft.com/office/drawing/2014/main" id="{0A5C8F60-73D6-5828-B7B0-92983C4867CD}"/>
                  </a:ext>
                </a:extLst>
              </p:cNvPr>
              <p:cNvSpPr txBox="1"/>
              <p:nvPr/>
            </p:nvSpPr>
            <p:spPr>
              <a:xfrm>
                <a:off x="1093485" y="8117238"/>
                <a:ext cx="5815602" cy="863164"/>
              </a:xfrm>
              <a:prstGeom prst="rect">
                <a:avLst/>
              </a:prstGeom>
              <a:noFill/>
              <a:ln>
                <a:noFill/>
              </a:ln>
            </p:spPr>
            <p:txBody>
              <a:bodyPr spcFirstLastPara="1" wrap="square" lIns="108713" tIns="54350" rIns="108713" bIns="54350" anchor="t" anchorCtr="0">
                <a:spAutoFit/>
              </a:bodyPr>
              <a:lstStyle/>
              <a:p>
                <a:pPr algn="ctr">
                  <a:lnSpc>
                    <a:spcPct val="153535"/>
                  </a:lnSpc>
                  <a:buClr>
                    <a:schemeClr val="lt1"/>
                  </a:buClr>
                  <a:buSzPts val="2800"/>
                </a:pPr>
                <a:endParaRPr sz="900" dirty="0">
                  <a:solidFill>
                    <a:srgbClr val="112F3D"/>
                  </a:solidFill>
                  <a:latin typeface="Calibri Light" panose="020F0302020204030204" pitchFamily="34" charset="0"/>
                  <a:cs typeface="Calibri" panose="020F0502020204030204" pitchFamily="34" charset="0"/>
                </a:endParaRPr>
              </a:p>
            </p:txBody>
          </p:sp>
          <p:sp>
            <p:nvSpPr>
              <p:cNvPr id="33" name="Google Shape;55;p4">
                <a:extLst>
                  <a:ext uri="{FF2B5EF4-FFF2-40B4-BE49-F238E27FC236}">
                    <a16:creationId xmlns:a16="http://schemas.microsoft.com/office/drawing/2014/main" id="{74B631BB-3907-FDD9-592C-00AA5178566A}"/>
                  </a:ext>
                </a:extLst>
              </p:cNvPr>
              <p:cNvSpPr txBox="1"/>
              <p:nvPr/>
            </p:nvSpPr>
            <p:spPr>
              <a:xfrm>
                <a:off x="1249132" y="7286286"/>
                <a:ext cx="5504313" cy="4070917"/>
              </a:xfrm>
              <a:prstGeom prst="rect">
                <a:avLst/>
              </a:prstGeom>
              <a:noFill/>
              <a:ln>
                <a:noFill/>
              </a:ln>
            </p:spPr>
            <p:txBody>
              <a:bodyPr spcFirstLastPara="1" wrap="square" lIns="45713" tIns="22850" rIns="45713" bIns="22850" anchor="t" anchorCtr="0">
                <a:spAutoFit/>
              </a:bodyPr>
              <a:lstStyle/>
              <a:p>
                <a:pPr algn="ctr"/>
                <a:r>
                  <a:rPr lang="en-US" sz="2400" b="1" dirty="0">
                    <a:solidFill>
                      <a:srgbClr val="F2802E"/>
                    </a:solidFill>
                    <a:latin typeface="Calibri" panose="020F0502020204030204" pitchFamily="34" charset="0"/>
                    <a:ea typeface="Montserrat SemiBold"/>
                    <a:cs typeface="Calibri" panose="020F0502020204030204" pitchFamily="34" charset="0"/>
                    <a:sym typeface="Montserrat SemiBold"/>
                  </a:rPr>
                  <a:t>IF YOU’VE MISSED ANY STIMULUS PAYMENTS</a:t>
                </a:r>
                <a:endParaRPr lang="en-US" sz="900" dirty="0">
                  <a:solidFill>
                    <a:srgbClr val="F2802E"/>
                  </a:solidFill>
                  <a:latin typeface="Calibri" panose="020F0502020204030204" pitchFamily="34" charset="0"/>
                  <a:cs typeface="Calibri" panose="020F0502020204030204" pitchFamily="34" charset="0"/>
                </a:endParaRPr>
              </a:p>
            </p:txBody>
          </p:sp>
        </p:grpSp>
        <p:pic>
          <p:nvPicPr>
            <p:cNvPr id="31" name="Google Shape;64;p4">
              <a:extLst>
                <a:ext uri="{FF2B5EF4-FFF2-40B4-BE49-F238E27FC236}">
                  <a16:creationId xmlns:a16="http://schemas.microsoft.com/office/drawing/2014/main" id="{697A3467-A7E0-ED38-121E-A53A85D8F80D}"/>
                </a:ext>
              </a:extLst>
            </p:cNvPr>
            <p:cNvPicPr preferRelativeResize="0"/>
            <p:nvPr/>
          </p:nvPicPr>
          <p:blipFill rotWithShape="1">
            <a:blip r:embed="rId5">
              <a:alphaModFix/>
            </a:blip>
            <a:srcRect t="9" b="8"/>
            <a:stretch/>
          </p:blipFill>
          <p:spPr>
            <a:xfrm>
              <a:off x="1093485" y="1158095"/>
              <a:ext cx="5765464" cy="5765452"/>
            </a:xfrm>
            <a:prstGeom prst="ellipse">
              <a:avLst/>
            </a:prstGeom>
            <a:noFill/>
            <a:ln>
              <a:noFill/>
            </a:ln>
          </p:spPr>
        </p:pic>
      </p:grpSp>
      <p:sp>
        <p:nvSpPr>
          <p:cNvPr id="35" name="Oval 34">
            <a:extLst>
              <a:ext uri="{FF2B5EF4-FFF2-40B4-BE49-F238E27FC236}">
                <a16:creationId xmlns:a16="http://schemas.microsoft.com/office/drawing/2014/main" id="{A0508717-5F4E-0133-0E38-7A98D03AFBE7}"/>
              </a:ext>
            </a:extLst>
          </p:cNvPr>
          <p:cNvSpPr/>
          <p:nvPr/>
        </p:nvSpPr>
        <p:spPr>
          <a:xfrm>
            <a:off x="1250327" y="1948954"/>
            <a:ext cx="2657475" cy="261179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CAC33B6-EBAB-BA5E-2F88-72C815FC8909}"/>
              </a:ext>
            </a:extLst>
          </p:cNvPr>
          <p:cNvSpPr/>
          <p:nvPr/>
        </p:nvSpPr>
        <p:spPr>
          <a:xfrm>
            <a:off x="4869001" y="2069020"/>
            <a:ext cx="2657475" cy="261179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843EA12B-B4C0-57FC-EC15-885D1C5B59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22423" y="2041845"/>
            <a:ext cx="2730965" cy="2730965"/>
          </a:xfrm>
          <a:prstGeom prst="rect">
            <a:avLst/>
          </a:prstGeom>
        </p:spPr>
      </p:pic>
      <p:sp>
        <p:nvSpPr>
          <p:cNvPr id="38" name="Oval 37">
            <a:extLst>
              <a:ext uri="{FF2B5EF4-FFF2-40B4-BE49-F238E27FC236}">
                <a16:creationId xmlns:a16="http://schemas.microsoft.com/office/drawing/2014/main" id="{2A9EA74F-EB6F-6895-3E0A-0CBAA4E2C0DD}"/>
              </a:ext>
            </a:extLst>
          </p:cNvPr>
          <p:cNvSpPr/>
          <p:nvPr/>
        </p:nvSpPr>
        <p:spPr>
          <a:xfrm>
            <a:off x="8343065" y="1861687"/>
            <a:ext cx="2657475" cy="261179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a:extLst>
              <a:ext uri="{FF2B5EF4-FFF2-40B4-BE49-F238E27FC236}">
                <a16:creationId xmlns:a16="http://schemas.microsoft.com/office/drawing/2014/main" id="{831505AB-C31F-642B-5EF5-57F73F088C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54210" y="2304739"/>
            <a:ext cx="2268673" cy="2268673"/>
          </a:xfrm>
          <a:prstGeom prst="rect">
            <a:avLst/>
          </a:prstGeom>
        </p:spPr>
      </p:pic>
      <p:pic>
        <p:nvPicPr>
          <p:cNvPr id="40" name="Graphic 39">
            <a:extLst>
              <a:ext uri="{FF2B5EF4-FFF2-40B4-BE49-F238E27FC236}">
                <a16:creationId xmlns:a16="http://schemas.microsoft.com/office/drawing/2014/main" id="{1C75227C-6736-B2D1-F3B8-19EA967106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41329" y="2438037"/>
            <a:ext cx="2268673" cy="2268673"/>
          </a:xfrm>
          <a:prstGeom prst="rect">
            <a:avLst/>
          </a:prstGeom>
        </p:spPr>
      </p:pic>
    </p:spTree>
    <p:extLst>
      <p:ext uri="{BB962C8B-B14F-4D97-AF65-F5344CB8AC3E}">
        <p14:creationId xmlns:p14="http://schemas.microsoft.com/office/powerpoint/2010/main" val="2718799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23" name="Google Shape;33;p2">
            <a:extLst>
              <a:ext uri="{FF2B5EF4-FFF2-40B4-BE49-F238E27FC236}">
                <a16:creationId xmlns:a16="http://schemas.microsoft.com/office/drawing/2014/main" id="{560350E5-2662-9FBE-4A2E-03E64977628F}"/>
              </a:ext>
            </a:extLst>
          </p:cNvPr>
          <p:cNvSpPr txBox="1"/>
          <p:nvPr/>
        </p:nvSpPr>
        <p:spPr>
          <a:xfrm>
            <a:off x="2161915" y="790686"/>
            <a:ext cx="8595430" cy="661699"/>
          </a:xfrm>
          <a:prstGeom prst="rect">
            <a:avLst/>
          </a:prstGeom>
          <a:noFill/>
          <a:ln>
            <a:noFill/>
          </a:ln>
        </p:spPr>
        <p:txBody>
          <a:bodyPr spcFirstLastPara="1" wrap="square" lIns="45713" tIns="22850" rIns="45713" bIns="22850" anchor="t" anchorCtr="0">
            <a:spAutoFit/>
          </a:bodyPr>
          <a:lstStyle/>
          <a:p>
            <a:r>
              <a:rPr lang="en-US" sz="4000" b="1" dirty="0">
                <a:solidFill>
                  <a:srgbClr val="112F3D"/>
                </a:solidFill>
                <a:latin typeface="Century Gothic" panose="020B0502020202020204" pitchFamily="34" charset="0"/>
                <a:cs typeface="Arial" panose="020B0604020202020204" pitchFamily="34" charset="0"/>
                <a:sym typeface="Montserrat SemiBold"/>
              </a:rPr>
              <a:t>When is tax season?</a:t>
            </a:r>
            <a:endParaRPr lang="en-US" sz="4000" b="1" dirty="0">
              <a:solidFill>
                <a:srgbClr val="112F3D"/>
              </a:solidFill>
              <a:latin typeface="Century Gothic" panose="020B0502020202020204" pitchFamily="34" charset="0"/>
              <a:cs typeface="Arial" panose="020B0604020202020204" pitchFamily="34" charset="0"/>
            </a:endParaRPr>
          </a:p>
        </p:txBody>
      </p:sp>
      <p:sp>
        <p:nvSpPr>
          <p:cNvPr id="4" name="Triangle 3">
            <a:extLst>
              <a:ext uri="{FF2B5EF4-FFF2-40B4-BE49-F238E27FC236}">
                <a16:creationId xmlns:a16="http://schemas.microsoft.com/office/drawing/2014/main" id="{E7715B70-9DDD-9296-A3EA-4D4430519524}"/>
              </a:ext>
            </a:extLst>
          </p:cNvPr>
          <p:cNvSpPr/>
          <p:nvPr/>
        </p:nvSpPr>
        <p:spPr>
          <a:xfrm>
            <a:off x="11524118" y="232051"/>
            <a:ext cx="270510" cy="233198"/>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Triangle 4">
            <a:extLst>
              <a:ext uri="{FF2B5EF4-FFF2-40B4-BE49-F238E27FC236}">
                <a16:creationId xmlns:a16="http://schemas.microsoft.com/office/drawing/2014/main" id="{459559FB-E37A-DB73-846D-4C8926696F82}"/>
              </a:ext>
            </a:extLst>
          </p:cNvPr>
          <p:cNvSpPr/>
          <p:nvPr/>
        </p:nvSpPr>
        <p:spPr>
          <a:xfrm rot="10800000">
            <a:off x="11791180" y="462846"/>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Triangle 5">
            <a:extLst>
              <a:ext uri="{FF2B5EF4-FFF2-40B4-BE49-F238E27FC236}">
                <a16:creationId xmlns:a16="http://schemas.microsoft.com/office/drawing/2014/main" id="{C04BB6D0-9DD8-696B-8C26-17E05DCFBCBF}"/>
              </a:ext>
            </a:extLst>
          </p:cNvPr>
          <p:cNvSpPr/>
          <p:nvPr/>
        </p:nvSpPr>
        <p:spPr>
          <a:xfrm rot="15546353">
            <a:off x="10943183" y="169728"/>
            <a:ext cx="155635" cy="13416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Triangle 6">
            <a:extLst>
              <a:ext uri="{FF2B5EF4-FFF2-40B4-BE49-F238E27FC236}">
                <a16:creationId xmlns:a16="http://schemas.microsoft.com/office/drawing/2014/main" id="{E1337C30-9106-D37F-251D-17C1C5117E8B}"/>
              </a:ext>
            </a:extLst>
          </p:cNvPr>
          <p:cNvSpPr/>
          <p:nvPr/>
        </p:nvSpPr>
        <p:spPr>
          <a:xfrm rot="10800000">
            <a:off x="11793500" y="3353"/>
            <a:ext cx="270510" cy="233198"/>
          </a:xfrm>
          <a:prstGeom prst="triangle">
            <a:avLst/>
          </a:prstGeom>
          <a:solidFill>
            <a:srgbClr val="549A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riangle 7">
            <a:extLst>
              <a:ext uri="{FF2B5EF4-FFF2-40B4-BE49-F238E27FC236}">
                <a16:creationId xmlns:a16="http://schemas.microsoft.com/office/drawing/2014/main" id="{976B0FA8-AE57-5A0D-0C4A-D6550B30356E}"/>
              </a:ext>
            </a:extLst>
          </p:cNvPr>
          <p:cNvSpPr/>
          <p:nvPr/>
        </p:nvSpPr>
        <p:spPr>
          <a:xfrm rot="10800000">
            <a:off x="11518350" y="0"/>
            <a:ext cx="270510" cy="233198"/>
          </a:xfrm>
          <a:prstGeom prst="triangl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Triangle 8">
            <a:extLst>
              <a:ext uri="{FF2B5EF4-FFF2-40B4-BE49-F238E27FC236}">
                <a16:creationId xmlns:a16="http://schemas.microsoft.com/office/drawing/2014/main" id="{0FD1B16A-6320-4BAA-317F-5469F80EAEA4}"/>
              </a:ext>
            </a:extLst>
          </p:cNvPr>
          <p:cNvSpPr/>
          <p:nvPr/>
        </p:nvSpPr>
        <p:spPr>
          <a:xfrm>
            <a:off x="11655925" y="-1147"/>
            <a:ext cx="270510" cy="23319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2" name="Triangle 11">
            <a:extLst>
              <a:ext uri="{FF2B5EF4-FFF2-40B4-BE49-F238E27FC236}">
                <a16:creationId xmlns:a16="http://schemas.microsoft.com/office/drawing/2014/main" id="{1FAD92F9-AC49-8BF4-E765-F0DF5045171D}"/>
              </a:ext>
            </a:extLst>
          </p:cNvPr>
          <p:cNvSpPr/>
          <p:nvPr/>
        </p:nvSpPr>
        <p:spPr>
          <a:xfrm>
            <a:off x="11389640" y="462846"/>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3" name="Triangle 12">
            <a:extLst>
              <a:ext uri="{FF2B5EF4-FFF2-40B4-BE49-F238E27FC236}">
                <a16:creationId xmlns:a16="http://schemas.microsoft.com/office/drawing/2014/main" id="{3E6568C5-84C5-A502-BAD7-F30C1779BE94}"/>
              </a:ext>
            </a:extLst>
          </p:cNvPr>
          <p:cNvSpPr/>
          <p:nvPr/>
        </p:nvSpPr>
        <p:spPr>
          <a:xfrm rot="10800000">
            <a:off x="11926435" y="232051"/>
            <a:ext cx="270510" cy="23319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Triangle 13">
            <a:extLst>
              <a:ext uri="{FF2B5EF4-FFF2-40B4-BE49-F238E27FC236}">
                <a16:creationId xmlns:a16="http://schemas.microsoft.com/office/drawing/2014/main" id="{6FC39EA5-4E2E-ABD7-444C-4C71CD92C95A}"/>
              </a:ext>
            </a:extLst>
          </p:cNvPr>
          <p:cNvSpPr/>
          <p:nvPr/>
        </p:nvSpPr>
        <p:spPr>
          <a:xfrm rot="18841920">
            <a:off x="11275881" y="162894"/>
            <a:ext cx="162897" cy="140428"/>
          </a:xfrm>
          <a:prstGeom prst="triangle">
            <a:avLst/>
          </a:prstGeom>
          <a:solidFill>
            <a:srgbClr val="B0D0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5" name="Triangle 14">
            <a:extLst>
              <a:ext uri="{FF2B5EF4-FFF2-40B4-BE49-F238E27FC236}">
                <a16:creationId xmlns:a16="http://schemas.microsoft.com/office/drawing/2014/main" id="{DE566FA4-F286-1719-F1B5-2913175C3A92}"/>
              </a:ext>
            </a:extLst>
          </p:cNvPr>
          <p:cNvSpPr/>
          <p:nvPr/>
        </p:nvSpPr>
        <p:spPr>
          <a:xfrm rot="9524835">
            <a:off x="11218981" y="474802"/>
            <a:ext cx="162897" cy="14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Triangle 15">
            <a:extLst>
              <a:ext uri="{FF2B5EF4-FFF2-40B4-BE49-F238E27FC236}">
                <a16:creationId xmlns:a16="http://schemas.microsoft.com/office/drawing/2014/main" id="{B747EE5A-62A4-E80F-7FF8-177B7896F399}"/>
              </a:ext>
            </a:extLst>
          </p:cNvPr>
          <p:cNvSpPr/>
          <p:nvPr/>
        </p:nvSpPr>
        <p:spPr>
          <a:xfrm rot="8476608">
            <a:off x="11776328" y="684728"/>
            <a:ext cx="98100" cy="84569"/>
          </a:xfrm>
          <a:prstGeom prst="triangle">
            <a:avLst/>
          </a:prstGeom>
          <a:solidFill>
            <a:srgbClr val="112F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7" name="Oval 36">
            <a:extLst>
              <a:ext uri="{FF2B5EF4-FFF2-40B4-BE49-F238E27FC236}">
                <a16:creationId xmlns:a16="http://schemas.microsoft.com/office/drawing/2014/main" id="{1CAC33B6-EBAB-BA5E-2F88-72C815FC8909}"/>
              </a:ext>
            </a:extLst>
          </p:cNvPr>
          <p:cNvSpPr/>
          <p:nvPr/>
        </p:nvSpPr>
        <p:spPr>
          <a:xfrm>
            <a:off x="4869001" y="2069020"/>
            <a:ext cx="2657475" cy="261179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A9EA74F-EB6F-6895-3E0A-0CBAA4E2C0DD}"/>
              </a:ext>
            </a:extLst>
          </p:cNvPr>
          <p:cNvSpPr/>
          <p:nvPr/>
        </p:nvSpPr>
        <p:spPr>
          <a:xfrm>
            <a:off x="8343065" y="1861687"/>
            <a:ext cx="2657475" cy="261179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12D5989A-D5C3-5CC0-F99D-D3ECFA3189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824" y="232051"/>
            <a:ext cx="1444499" cy="1444499"/>
          </a:xfrm>
          <a:prstGeom prst="rect">
            <a:avLst/>
          </a:prstGeom>
        </p:spPr>
      </p:pic>
      <p:graphicFrame>
        <p:nvGraphicFramePr>
          <p:cNvPr id="20" name="Diagram 19">
            <a:extLst>
              <a:ext uri="{FF2B5EF4-FFF2-40B4-BE49-F238E27FC236}">
                <a16:creationId xmlns:a16="http://schemas.microsoft.com/office/drawing/2014/main" id="{28174986-6A43-0355-E222-D3BC129963EB}"/>
              </a:ext>
            </a:extLst>
          </p:cNvPr>
          <p:cNvGraphicFramePr/>
          <p:nvPr>
            <p:extLst>
              <p:ext uri="{D42A27DB-BD31-4B8C-83A1-F6EECF244321}">
                <p14:modId xmlns:p14="http://schemas.microsoft.com/office/powerpoint/2010/main" val="3543635031"/>
              </p:ext>
            </p:extLst>
          </p:nvPr>
        </p:nvGraphicFramePr>
        <p:xfrm>
          <a:off x="759854" y="2293185"/>
          <a:ext cx="10180564" cy="35754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254480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33246</TotalTime>
  <Words>5383</Words>
  <Application>Microsoft Office PowerPoint</Application>
  <PresentationFormat>Widescreen</PresentationFormat>
  <Paragraphs>328</Paragraphs>
  <Slides>38</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Calibri Light</vt:lpstr>
      <vt:lpstr>Century Gothic</vt:lpstr>
      <vt:lpstr>DMSans-Bold</vt:lpstr>
      <vt:lpstr>DMSans-Regular</vt:lpstr>
      <vt:lpstr>roc-grotesk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Simone Tureck</dc:creator>
  <cp:lastModifiedBy>Simone Tureck</cp:lastModifiedBy>
  <cp:revision>126</cp:revision>
  <dcterms:created xsi:type="dcterms:W3CDTF">2022-07-06T07:44:07Z</dcterms:created>
  <dcterms:modified xsi:type="dcterms:W3CDTF">2023-11-02T22:28:28Z</dcterms:modified>
</cp:coreProperties>
</file>